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523" r:id="rId2"/>
    <p:sldId id="524" r:id="rId3"/>
    <p:sldId id="543" r:id="rId4"/>
    <p:sldId id="549" r:id="rId5"/>
    <p:sldId id="552" r:id="rId6"/>
    <p:sldId id="547" r:id="rId7"/>
    <p:sldId id="532" r:id="rId8"/>
    <p:sldId id="533" r:id="rId9"/>
    <p:sldId id="534" r:id="rId10"/>
    <p:sldId id="548" r:id="rId11"/>
    <p:sldId id="553" r:id="rId12"/>
    <p:sldId id="528" r:id="rId13"/>
    <p:sldId id="529" r:id="rId14"/>
    <p:sldId id="535" r:id="rId15"/>
    <p:sldId id="536" r:id="rId16"/>
    <p:sldId id="545" r:id="rId17"/>
    <p:sldId id="537" r:id="rId18"/>
    <p:sldId id="539" r:id="rId19"/>
    <p:sldId id="422" r:id="rId20"/>
  </p:sldIdLst>
  <p:sldSz cx="9906000" cy="6858000" type="A4"/>
  <p:notesSz cx="6797675" cy="9926638"/>
  <p:defaultTextStyle>
    <a:defPPr>
      <a:defRPr lang="ru-RU"/>
    </a:defPPr>
    <a:lvl1pPr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8073" indent="-5830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603" indent="-11806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5676" indent="-176362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5206" indent="-23612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8855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862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839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8169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12">
          <p15:clr>
            <a:srgbClr val="A4A3A4"/>
          </p15:clr>
        </p15:guide>
        <p15:guide id="3" orient="horz" pos="316">
          <p15:clr>
            <a:srgbClr val="A4A3A4"/>
          </p15:clr>
        </p15:guide>
        <p15:guide id="4" orient="horz" pos="4054">
          <p15:clr>
            <a:srgbClr val="A4A3A4"/>
          </p15:clr>
        </p15:guide>
        <p15:guide id="5" pos="3120">
          <p15:clr>
            <a:srgbClr val="A4A3A4"/>
          </p15:clr>
        </p15:guide>
        <p15:guide id="6" pos="767">
          <p15:clr>
            <a:srgbClr val="A4A3A4"/>
          </p15:clr>
        </p15:guide>
        <p15:guide id="7" pos="1690">
          <p15:clr>
            <a:srgbClr val="A4A3A4"/>
          </p15:clr>
        </p15:guide>
        <p15:guide id="8" pos="5568">
          <p15:clr>
            <a:srgbClr val="A4A3A4"/>
          </p15:clr>
        </p15:guide>
        <p15:guide id="9" pos="5981">
          <p15:clr>
            <a:srgbClr val="A4A3A4"/>
          </p15:clr>
        </p15:guide>
        <p15:guide id="10" pos="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35"/>
    <a:srgbClr val="003E1C"/>
    <a:srgbClr val="D71920"/>
    <a:srgbClr val="DAA600"/>
    <a:srgbClr val="FABE00"/>
    <a:srgbClr val="0066B3"/>
    <a:srgbClr val="0EA0E2"/>
    <a:srgbClr val="0072CA"/>
    <a:srgbClr val="2DBDB6"/>
    <a:srgbClr val="558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020" autoAdjust="0"/>
    <p:restoredTop sz="90514" autoAdjust="0"/>
  </p:normalViewPr>
  <p:slideViewPr>
    <p:cSldViewPr>
      <p:cViewPr>
        <p:scale>
          <a:sx n="100" d="100"/>
          <a:sy n="100" d="100"/>
        </p:scale>
        <p:origin x="-1644" y="-210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E1AD36-5329-4739-B2D5-F674B922D5AE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70C23C-A637-4582-8FE8-76E092539D2F}" type="pres">
      <dgm:prSet presAssocID="{C9E1AD36-5329-4739-B2D5-F674B922D5A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5CD9EF8-617C-40AD-8991-043112729339}" type="pres">
      <dgm:prSet presAssocID="{C9E1AD36-5329-4739-B2D5-F674B922D5AE}" presName="Name1" presStyleCnt="0"/>
      <dgm:spPr/>
    </dgm:pt>
    <dgm:pt modelId="{4DC85D49-F26E-4827-8D53-D346A49A4D22}" type="pres">
      <dgm:prSet presAssocID="{C9E1AD36-5329-4739-B2D5-F674B922D5AE}" presName="cycle" presStyleCnt="0"/>
      <dgm:spPr/>
    </dgm:pt>
    <dgm:pt modelId="{142118C2-8F94-4080-83B7-497AB2B6FFAA}" type="pres">
      <dgm:prSet presAssocID="{C9E1AD36-5329-4739-B2D5-F674B922D5AE}" presName="srcNode" presStyleLbl="node1" presStyleIdx="0" presStyleCnt="0"/>
      <dgm:spPr/>
    </dgm:pt>
    <dgm:pt modelId="{485DFCB2-6568-4F95-8342-EEFFB174F266}" type="pres">
      <dgm:prSet presAssocID="{C9E1AD36-5329-4739-B2D5-F674B922D5AE}" presName="conn" presStyleLbl="parChTrans1D2" presStyleIdx="0" presStyleCnt="1"/>
      <dgm:spPr/>
    </dgm:pt>
    <dgm:pt modelId="{DE118385-3AEA-4005-B1D4-4D20CA7546FF}" type="pres">
      <dgm:prSet presAssocID="{C9E1AD36-5329-4739-B2D5-F674B922D5AE}" presName="extraNode" presStyleLbl="node1" presStyleIdx="0" presStyleCnt="0"/>
      <dgm:spPr/>
    </dgm:pt>
    <dgm:pt modelId="{2DD3A8B7-92A8-424E-AC9D-83BE15169AA7}" type="pres">
      <dgm:prSet presAssocID="{C9E1AD36-5329-4739-B2D5-F674B922D5AE}" presName="dstNode" presStyleLbl="node1" presStyleIdx="0" presStyleCnt="0"/>
      <dgm:spPr/>
    </dgm:pt>
  </dgm:ptLst>
  <dgm:cxnLst>
    <dgm:cxn modelId="{991BB58B-3457-44AB-9C90-61788E979D2B}" type="presOf" srcId="{C9E1AD36-5329-4739-B2D5-F674B922D5AE}" destId="{6570C23C-A637-4582-8FE8-76E092539D2F}" srcOrd="0" destOrd="0" presId="urn:microsoft.com/office/officeart/2008/layout/VerticalCurvedList"/>
    <dgm:cxn modelId="{B66115A5-FC01-4190-99CF-81524899D835}" type="presParOf" srcId="{6570C23C-A637-4582-8FE8-76E092539D2F}" destId="{75CD9EF8-617C-40AD-8991-043112729339}" srcOrd="0" destOrd="0" presId="urn:microsoft.com/office/officeart/2008/layout/VerticalCurvedList"/>
    <dgm:cxn modelId="{F29AD656-4360-4D10-86C3-F0918DDBE3B8}" type="presParOf" srcId="{75CD9EF8-617C-40AD-8991-043112729339}" destId="{4DC85D49-F26E-4827-8D53-D346A49A4D22}" srcOrd="0" destOrd="0" presId="urn:microsoft.com/office/officeart/2008/layout/VerticalCurvedList"/>
    <dgm:cxn modelId="{558717CB-4259-4388-972E-EF123875108F}" type="presParOf" srcId="{4DC85D49-F26E-4827-8D53-D346A49A4D22}" destId="{142118C2-8F94-4080-83B7-497AB2B6FFAA}" srcOrd="0" destOrd="0" presId="urn:microsoft.com/office/officeart/2008/layout/VerticalCurvedList"/>
    <dgm:cxn modelId="{48E08B50-A04A-4698-A1DA-491D8BF77139}" type="presParOf" srcId="{4DC85D49-F26E-4827-8D53-D346A49A4D22}" destId="{485DFCB2-6568-4F95-8342-EEFFB174F266}" srcOrd="1" destOrd="0" presId="urn:microsoft.com/office/officeart/2008/layout/VerticalCurvedList"/>
    <dgm:cxn modelId="{1E44C849-2775-4131-AE79-C6788C4FBA61}" type="presParOf" srcId="{4DC85D49-F26E-4827-8D53-D346A49A4D22}" destId="{DE118385-3AEA-4005-B1D4-4D20CA7546FF}" srcOrd="2" destOrd="0" presId="urn:microsoft.com/office/officeart/2008/layout/VerticalCurvedList"/>
    <dgm:cxn modelId="{2B7C6FB5-29E9-41BA-907A-7824564B1610}" type="presParOf" srcId="{4DC85D49-F26E-4827-8D53-D346A49A4D22}" destId="{2DD3A8B7-92A8-424E-AC9D-83BE15169AA7}" srcOrd="3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B6DEA6-5F8A-4E76-AC5F-640E9AAF6A47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47F72E-C2DC-4A1D-A52E-6508AD41DFCE}">
      <dgm:prSet phldrT="[Текст]" custT="1"/>
      <dgm:spPr/>
      <dgm:t>
        <a:bodyPr/>
        <a:lstStyle/>
        <a:p>
          <a:pPr algn="just"/>
          <a:r>
            <a:rPr lang="ru-RU" sz="1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соблюдением резидентами и нерезидентами валютного законодательства РФ, требований актов органов валютного регулирования и валютного контроля по </a:t>
          </a:r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операциям, </a:t>
          </a:r>
          <a:r>
            <a:rPr lang="ru-RU" sz="1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не связанным с перемещением товаров через таможенную границу</a:t>
          </a:r>
        </a:p>
      </dgm:t>
    </dgm:pt>
    <dgm:pt modelId="{D57AC287-C18B-49C4-976D-B8E00F1681DE}" type="parTrans" cxnId="{64535BAE-64D3-48BA-9370-5808A8B0A03A}">
      <dgm:prSet/>
      <dgm:spPr/>
      <dgm:t>
        <a:bodyPr/>
        <a:lstStyle/>
        <a:p>
          <a:endParaRPr lang="ru-RU"/>
        </a:p>
      </dgm:t>
    </dgm:pt>
    <dgm:pt modelId="{BDEF7258-F991-4556-9DDA-D014AC064F0D}" type="sibTrans" cxnId="{64535BAE-64D3-48BA-9370-5808A8B0A03A}">
      <dgm:prSet/>
      <dgm:spPr/>
      <dgm:t>
        <a:bodyPr/>
        <a:lstStyle/>
        <a:p>
          <a:endParaRPr lang="ru-RU"/>
        </a:p>
      </dgm:t>
    </dgm:pt>
    <dgm:pt modelId="{9A819B19-7959-4E15-8004-916722357E70}">
      <dgm:prSet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соответствием проводимых валютных операций, не связанных с перемещением товаров через таможенную границу, условиям лицензий и разрешений</a:t>
          </a:r>
        </a:p>
      </dgm:t>
    </dgm:pt>
    <dgm:pt modelId="{52BC8D44-E970-4B2E-9F5C-9BEEDA6C328A}" type="parTrans" cxnId="{4CE017A2-9BE2-43A9-95A9-810CAD23C940}">
      <dgm:prSet/>
      <dgm:spPr/>
      <dgm:t>
        <a:bodyPr/>
        <a:lstStyle/>
        <a:p>
          <a:endParaRPr lang="ru-RU"/>
        </a:p>
      </dgm:t>
    </dgm:pt>
    <dgm:pt modelId="{5C848F1A-AB91-45DC-8BA2-E7AF3621116C}" type="sibTrans" cxnId="{4CE017A2-9BE2-43A9-95A9-810CAD23C940}">
      <dgm:prSet/>
      <dgm:spPr/>
      <dgm:t>
        <a:bodyPr/>
        <a:lstStyle/>
        <a:p>
          <a:endParaRPr lang="ru-RU"/>
        </a:p>
      </dgm:t>
    </dgm:pt>
    <dgm:pt modelId="{477E22F7-5736-4CF8-9963-DDBDF8EC939F}">
      <dgm:prSet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соблюдением резидентами обязанности уведомлять об открытии (закрытии, изменении реквизитов) счетов (вкладов) в банках, расположенных за пределами территории РФ, и представлять отчеты о движении средств по таким счетам (вкладам)</a:t>
          </a:r>
        </a:p>
      </dgm:t>
    </dgm:pt>
    <dgm:pt modelId="{65008F44-0361-4603-A018-EC19FF8AC69E}" type="parTrans" cxnId="{374C1B96-90C0-4F48-A97B-D04AC9C33442}">
      <dgm:prSet/>
      <dgm:spPr/>
      <dgm:t>
        <a:bodyPr/>
        <a:lstStyle/>
        <a:p>
          <a:endParaRPr lang="ru-RU"/>
        </a:p>
      </dgm:t>
    </dgm:pt>
    <dgm:pt modelId="{BC6C38ED-7A82-4B6E-AF9F-475178C2E9F7}" type="sibTrans" cxnId="{374C1B96-90C0-4F48-A97B-D04AC9C33442}">
      <dgm:prSet/>
      <dgm:spPr/>
      <dgm:t>
        <a:bodyPr/>
        <a:lstStyle/>
        <a:p>
          <a:endParaRPr lang="ru-RU"/>
        </a:p>
      </dgm:t>
    </dgm:pt>
    <dgm:pt modelId="{35683C0B-A575-4BB5-BAFF-ED13A144B7E7}" type="pres">
      <dgm:prSet presAssocID="{F3B6DEA6-5F8A-4E76-AC5F-640E9AAF6A4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FD5552A-0498-47AC-AB7F-3FC8F3088823}" type="pres">
      <dgm:prSet presAssocID="{F3B6DEA6-5F8A-4E76-AC5F-640E9AAF6A47}" presName="Name1" presStyleCnt="0"/>
      <dgm:spPr/>
    </dgm:pt>
    <dgm:pt modelId="{0D1C1E7C-0F86-47C6-8C3B-30AFFC88AB11}" type="pres">
      <dgm:prSet presAssocID="{F3B6DEA6-5F8A-4E76-AC5F-640E9AAF6A47}" presName="cycle" presStyleCnt="0"/>
      <dgm:spPr/>
    </dgm:pt>
    <dgm:pt modelId="{48C116FB-2171-498E-A5BC-23203BAFDA66}" type="pres">
      <dgm:prSet presAssocID="{F3B6DEA6-5F8A-4E76-AC5F-640E9AAF6A47}" presName="srcNode" presStyleLbl="node1" presStyleIdx="0" presStyleCnt="3"/>
      <dgm:spPr/>
    </dgm:pt>
    <dgm:pt modelId="{99B47B05-9C2E-4D0B-9845-6D894D514966}" type="pres">
      <dgm:prSet presAssocID="{F3B6DEA6-5F8A-4E76-AC5F-640E9AAF6A47}" presName="conn" presStyleLbl="parChTrans1D2" presStyleIdx="0" presStyleCnt="1"/>
      <dgm:spPr/>
      <dgm:t>
        <a:bodyPr/>
        <a:lstStyle/>
        <a:p>
          <a:endParaRPr lang="ru-RU"/>
        </a:p>
      </dgm:t>
    </dgm:pt>
    <dgm:pt modelId="{D255FB1C-D3C3-4EEC-B6E1-66E4118DA0BE}" type="pres">
      <dgm:prSet presAssocID="{F3B6DEA6-5F8A-4E76-AC5F-640E9AAF6A47}" presName="extraNode" presStyleLbl="node1" presStyleIdx="0" presStyleCnt="3"/>
      <dgm:spPr/>
    </dgm:pt>
    <dgm:pt modelId="{AB442BC9-888B-4F1E-9A60-C70003B5AF14}" type="pres">
      <dgm:prSet presAssocID="{F3B6DEA6-5F8A-4E76-AC5F-640E9AAF6A47}" presName="dstNode" presStyleLbl="node1" presStyleIdx="0" presStyleCnt="3"/>
      <dgm:spPr/>
    </dgm:pt>
    <dgm:pt modelId="{D3242E75-5C8D-4E80-9A00-9156DAAB80E6}" type="pres">
      <dgm:prSet presAssocID="{6747F72E-C2DC-4A1D-A52E-6508AD41DFCE}" presName="text_1" presStyleLbl="node1" presStyleIdx="0" presStyleCnt="3" custScaleY="106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B6F89-E473-43B9-96B8-E94C69A07C59}" type="pres">
      <dgm:prSet presAssocID="{6747F72E-C2DC-4A1D-A52E-6508AD41DFCE}" presName="accent_1" presStyleCnt="0"/>
      <dgm:spPr/>
    </dgm:pt>
    <dgm:pt modelId="{D833379C-C1DE-4C43-9F3A-4FD0591889A5}" type="pres">
      <dgm:prSet presAssocID="{6747F72E-C2DC-4A1D-A52E-6508AD41DFCE}" presName="accentRepeatNode" presStyleLbl="solidFgAcc1" presStyleIdx="0" presStyleCnt="3"/>
      <dgm:spPr/>
    </dgm:pt>
    <dgm:pt modelId="{08A450DA-468C-47D8-8779-12B358C62C0E}" type="pres">
      <dgm:prSet presAssocID="{9A819B19-7959-4E15-8004-916722357E70}" presName="text_2" presStyleLbl="node1" presStyleIdx="1" presStyleCnt="3" custScaleY="113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E84A8-0155-4503-8E12-26438CC91972}" type="pres">
      <dgm:prSet presAssocID="{9A819B19-7959-4E15-8004-916722357E70}" presName="accent_2" presStyleCnt="0"/>
      <dgm:spPr/>
    </dgm:pt>
    <dgm:pt modelId="{7691E788-4ABE-480F-8059-ACD2F7121E0C}" type="pres">
      <dgm:prSet presAssocID="{9A819B19-7959-4E15-8004-916722357E70}" presName="accentRepeatNode" presStyleLbl="solidFgAcc1" presStyleIdx="1" presStyleCnt="3"/>
      <dgm:spPr/>
    </dgm:pt>
    <dgm:pt modelId="{870B88BF-C18A-4E58-9621-E6F1DC838A30}" type="pres">
      <dgm:prSet presAssocID="{477E22F7-5736-4CF8-9963-DDBDF8EC939F}" presName="text_3" presStyleLbl="node1" presStyleIdx="2" presStyleCnt="3" custScaleY="1066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1AE2A-7B46-42C6-B55A-C4A80CA12AE0}" type="pres">
      <dgm:prSet presAssocID="{477E22F7-5736-4CF8-9963-DDBDF8EC939F}" presName="accent_3" presStyleCnt="0"/>
      <dgm:spPr/>
    </dgm:pt>
    <dgm:pt modelId="{E384AE3A-5058-4796-96AC-1FFC7267A488}" type="pres">
      <dgm:prSet presAssocID="{477E22F7-5736-4CF8-9963-DDBDF8EC939F}" presName="accentRepeatNode" presStyleLbl="solidFgAcc1" presStyleIdx="2" presStyleCnt="3"/>
      <dgm:spPr/>
    </dgm:pt>
  </dgm:ptLst>
  <dgm:cxnLst>
    <dgm:cxn modelId="{0931F5F0-7233-46BB-A41D-387BA840EA87}" type="presOf" srcId="{BDEF7258-F991-4556-9DDA-D014AC064F0D}" destId="{99B47B05-9C2E-4D0B-9845-6D894D514966}" srcOrd="0" destOrd="0" presId="urn:microsoft.com/office/officeart/2008/layout/VerticalCurvedList"/>
    <dgm:cxn modelId="{374C1B96-90C0-4F48-A97B-D04AC9C33442}" srcId="{F3B6DEA6-5F8A-4E76-AC5F-640E9AAF6A47}" destId="{477E22F7-5736-4CF8-9963-DDBDF8EC939F}" srcOrd="2" destOrd="0" parTransId="{65008F44-0361-4603-A018-EC19FF8AC69E}" sibTransId="{BC6C38ED-7A82-4B6E-AF9F-475178C2E9F7}"/>
    <dgm:cxn modelId="{34472D8C-1500-48CB-A30E-F2FD09F5D02D}" type="presOf" srcId="{9A819B19-7959-4E15-8004-916722357E70}" destId="{08A450DA-468C-47D8-8779-12B358C62C0E}" srcOrd="0" destOrd="0" presId="urn:microsoft.com/office/officeart/2008/layout/VerticalCurvedList"/>
    <dgm:cxn modelId="{D04F3FF1-30BB-4D13-934C-5E0E8A1AD604}" type="presOf" srcId="{477E22F7-5736-4CF8-9963-DDBDF8EC939F}" destId="{870B88BF-C18A-4E58-9621-E6F1DC838A30}" srcOrd="0" destOrd="0" presId="urn:microsoft.com/office/officeart/2008/layout/VerticalCurvedList"/>
    <dgm:cxn modelId="{4CE017A2-9BE2-43A9-95A9-810CAD23C940}" srcId="{F3B6DEA6-5F8A-4E76-AC5F-640E9AAF6A47}" destId="{9A819B19-7959-4E15-8004-916722357E70}" srcOrd="1" destOrd="0" parTransId="{52BC8D44-E970-4B2E-9F5C-9BEEDA6C328A}" sibTransId="{5C848F1A-AB91-45DC-8BA2-E7AF3621116C}"/>
    <dgm:cxn modelId="{9DB7D3CA-BB7C-4660-9389-6858ADBDCA25}" type="presOf" srcId="{6747F72E-C2DC-4A1D-A52E-6508AD41DFCE}" destId="{D3242E75-5C8D-4E80-9A00-9156DAAB80E6}" srcOrd="0" destOrd="0" presId="urn:microsoft.com/office/officeart/2008/layout/VerticalCurvedList"/>
    <dgm:cxn modelId="{CE47816B-71C6-482A-9141-3DD6B2C0B747}" type="presOf" srcId="{F3B6DEA6-5F8A-4E76-AC5F-640E9AAF6A47}" destId="{35683C0B-A575-4BB5-BAFF-ED13A144B7E7}" srcOrd="0" destOrd="0" presId="urn:microsoft.com/office/officeart/2008/layout/VerticalCurvedList"/>
    <dgm:cxn modelId="{64535BAE-64D3-48BA-9370-5808A8B0A03A}" srcId="{F3B6DEA6-5F8A-4E76-AC5F-640E9AAF6A47}" destId="{6747F72E-C2DC-4A1D-A52E-6508AD41DFCE}" srcOrd="0" destOrd="0" parTransId="{D57AC287-C18B-49C4-976D-B8E00F1681DE}" sibTransId="{BDEF7258-F991-4556-9DDA-D014AC064F0D}"/>
    <dgm:cxn modelId="{80CD23EC-B9BF-449A-B56B-7381047BDA51}" type="presParOf" srcId="{35683C0B-A575-4BB5-BAFF-ED13A144B7E7}" destId="{8FD5552A-0498-47AC-AB7F-3FC8F3088823}" srcOrd="0" destOrd="0" presId="urn:microsoft.com/office/officeart/2008/layout/VerticalCurvedList"/>
    <dgm:cxn modelId="{6AFF5FDA-E995-4444-A14C-270ABE90A0F4}" type="presParOf" srcId="{8FD5552A-0498-47AC-AB7F-3FC8F3088823}" destId="{0D1C1E7C-0F86-47C6-8C3B-30AFFC88AB11}" srcOrd="0" destOrd="0" presId="urn:microsoft.com/office/officeart/2008/layout/VerticalCurvedList"/>
    <dgm:cxn modelId="{F4319CB8-9A77-4B10-8294-EA8C67ACB997}" type="presParOf" srcId="{0D1C1E7C-0F86-47C6-8C3B-30AFFC88AB11}" destId="{48C116FB-2171-498E-A5BC-23203BAFDA66}" srcOrd="0" destOrd="0" presId="urn:microsoft.com/office/officeart/2008/layout/VerticalCurvedList"/>
    <dgm:cxn modelId="{5AFFE47F-25DF-4D0C-B5BB-0287CB509086}" type="presParOf" srcId="{0D1C1E7C-0F86-47C6-8C3B-30AFFC88AB11}" destId="{99B47B05-9C2E-4D0B-9845-6D894D514966}" srcOrd="1" destOrd="0" presId="urn:microsoft.com/office/officeart/2008/layout/VerticalCurvedList"/>
    <dgm:cxn modelId="{EAFF98FD-A58A-4294-BEA7-EDAFFD31C998}" type="presParOf" srcId="{0D1C1E7C-0F86-47C6-8C3B-30AFFC88AB11}" destId="{D255FB1C-D3C3-4EEC-B6E1-66E4118DA0BE}" srcOrd="2" destOrd="0" presId="urn:microsoft.com/office/officeart/2008/layout/VerticalCurvedList"/>
    <dgm:cxn modelId="{2BA50313-690A-4D81-AB60-F6B9C6932D46}" type="presParOf" srcId="{0D1C1E7C-0F86-47C6-8C3B-30AFFC88AB11}" destId="{AB442BC9-888B-4F1E-9A60-C70003B5AF14}" srcOrd="3" destOrd="0" presId="urn:microsoft.com/office/officeart/2008/layout/VerticalCurvedList"/>
    <dgm:cxn modelId="{723DF227-085F-4757-A702-EF26AC91E554}" type="presParOf" srcId="{8FD5552A-0498-47AC-AB7F-3FC8F3088823}" destId="{D3242E75-5C8D-4E80-9A00-9156DAAB80E6}" srcOrd="1" destOrd="0" presId="urn:microsoft.com/office/officeart/2008/layout/VerticalCurvedList"/>
    <dgm:cxn modelId="{19A556D4-3178-43FA-99FA-8725B9554F02}" type="presParOf" srcId="{8FD5552A-0498-47AC-AB7F-3FC8F3088823}" destId="{7E1B6F89-E473-43B9-96B8-E94C69A07C59}" srcOrd="2" destOrd="0" presId="urn:microsoft.com/office/officeart/2008/layout/VerticalCurvedList"/>
    <dgm:cxn modelId="{6C703553-8F6B-44EE-87C9-8BD021A05050}" type="presParOf" srcId="{7E1B6F89-E473-43B9-96B8-E94C69A07C59}" destId="{D833379C-C1DE-4C43-9F3A-4FD0591889A5}" srcOrd="0" destOrd="0" presId="urn:microsoft.com/office/officeart/2008/layout/VerticalCurvedList"/>
    <dgm:cxn modelId="{4A46545D-C1F6-4BB5-9CF1-DFABC82A04A7}" type="presParOf" srcId="{8FD5552A-0498-47AC-AB7F-3FC8F3088823}" destId="{08A450DA-468C-47D8-8779-12B358C62C0E}" srcOrd="3" destOrd="0" presId="urn:microsoft.com/office/officeart/2008/layout/VerticalCurvedList"/>
    <dgm:cxn modelId="{F206C8E7-ACAD-4BF0-92AE-7585955A2266}" type="presParOf" srcId="{8FD5552A-0498-47AC-AB7F-3FC8F3088823}" destId="{C57E84A8-0155-4503-8E12-26438CC91972}" srcOrd="4" destOrd="0" presId="urn:microsoft.com/office/officeart/2008/layout/VerticalCurvedList"/>
    <dgm:cxn modelId="{55CF581C-35CE-41AE-9760-D24A0E2A1D04}" type="presParOf" srcId="{C57E84A8-0155-4503-8E12-26438CC91972}" destId="{7691E788-4ABE-480F-8059-ACD2F7121E0C}" srcOrd="0" destOrd="0" presId="urn:microsoft.com/office/officeart/2008/layout/VerticalCurvedList"/>
    <dgm:cxn modelId="{342E5DD4-563D-44B6-8299-FC0FEE53F6F8}" type="presParOf" srcId="{8FD5552A-0498-47AC-AB7F-3FC8F3088823}" destId="{870B88BF-C18A-4E58-9621-E6F1DC838A30}" srcOrd="5" destOrd="0" presId="urn:microsoft.com/office/officeart/2008/layout/VerticalCurvedList"/>
    <dgm:cxn modelId="{89D9D979-3D2C-42B2-AC97-1430EC8E2D5F}" type="presParOf" srcId="{8FD5552A-0498-47AC-AB7F-3FC8F3088823}" destId="{97C1AE2A-7B46-42C6-B55A-C4A80CA12AE0}" srcOrd="6" destOrd="0" presId="urn:microsoft.com/office/officeart/2008/layout/VerticalCurvedList"/>
    <dgm:cxn modelId="{3051AAFF-0C43-4550-A37F-93C982DEB87C}" type="presParOf" srcId="{97C1AE2A-7B46-42C6-B55A-C4A80CA12AE0}" destId="{E384AE3A-5058-4796-96AC-1FFC7267A4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27.05.2026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2950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07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0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67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20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64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97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30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62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A6085E-D63C-4F2A-921E-C6BE66FAEFC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42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4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2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5" y="303213"/>
            <a:ext cx="2605485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2" y="303213"/>
            <a:ext cx="765479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2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4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1"/>
            <a:ext cx="7949392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3429720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4"/>
            <a:ext cx="3948639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3"/>
            <a:ext cx="3980983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3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1" y="1606873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1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37" y="5873147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3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7" y="489549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7" y="1599676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36"/>
            <a:ext cx="231179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64" y="6356936"/>
            <a:ext cx="3138273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6" y="6041606"/>
            <a:ext cx="672067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918" y="3131915"/>
            <a:ext cx="9272169" cy="3698678"/>
          </a:xfrm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ДОКЛАД ЗАМЕСТИТЕЛЯ НАЧАЛЬНИКА </a:t>
            </a:r>
            <a:r>
              <a:rPr lang="ru-RU" alt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ОТДЕЛА ИСТРЕБОВАНИЯ ДОКУМЕНТОВ УФНС </a:t>
            </a:r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РОССИИ ПО ХАНТЫ-МАНСИЙСКОМУ </a:t>
            </a:r>
            <a:b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АВТОНОМНОМУ ОКРУГУ - ЮГРЕ</a:t>
            </a:r>
          </a:p>
          <a:p>
            <a:pPr>
              <a:spcBef>
                <a:spcPct val="0"/>
              </a:spcBef>
            </a:pPr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С. И. ЕРОШКИНА</a:t>
            </a:r>
          </a:p>
          <a:p>
            <a:pPr>
              <a:spcBef>
                <a:spcPct val="0"/>
              </a:spcBef>
            </a:pPr>
            <a:r>
              <a:rPr lang="ru-RU" alt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300" dirty="0"/>
              <a:t>Основные положения и правила валютного законодательства Российской Федерации и актов органов валютного </a:t>
            </a:r>
            <a:r>
              <a:rPr lang="ru-RU" sz="2300" dirty="0" smtClean="0"/>
              <a:t>регулирования</a:t>
            </a:r>
            <a:r>
              <a:rPr lang="ru-RU" sz="2300" dirty="0"/>
              <a:t>.</a:t>
            </a:r>
            <a:r>
              <a:rPr lang="ru-RU" sz="2300" dirty="0" smtClean="0"/>
              <a:t> </a:t>
            </a:r>
            <a:r>
              <a:rPr lang="ru-RU" sz="2300" dirty="0"/>
              <a:t>В</a:t>
            </a:r>
            <a:r>
              <a:rPr lang="ru-RU" sz="2300" dirty="0" smtClean="0"/>
              <a:t>ыявляемые </a:t>
            </a:r>
            <a:r>
              <a:rPr lang="ru-RU" sz="2300" dirty="0"/>
              <a:t>нарушения и меры административной </a:t>
            </a:r>
            <a:r>
              <a:rPr lang="ru-RU" sz="2300" dirty="0" smtClean="0"/>
              <a:t>ответственности за их несоблюдение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>
              <a:spcBef>
                <a:spcPct val="0"/>
              </a:spcBef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>
              <a:spcBef>
                <a:spcPct val="0"/>
              </a:spcBef>
            </a:pPr>
            <a:endParaRPr lang="ru-RU" sz="1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г</a:t>
            </a:r>
            <a:r>
              <a:rPr lang="ru-RU" sz="1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. Ханты-Мансийск</a:t>
            </a:r>
          </a:p>
          <a:p>
            <a:pPr>
              <a:spcBef>
                <a:spcPct val="0"/>
              </a:spcBef>
            </a:pPr>
            <a:r>
              <a:rPr lang="ru-RU" sz="1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27.05.2026</a:t>
            </a:r>
            <a:endPara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195410" y="2229766"/>
            <a:ext cx="7470677" cy="84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ctr"/>
            <a:r>
              <a:rPr lang="ru-RU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itchFamily="34" charset="0"/>
                <a:cs typeface="Arial" pitchFamily="34" charset="0"/>
              </a:rPr>
              <a:t>УФНС РОССИИ ПО ХАНТЫ-МАНСИЙСКОМУ АВТОНОМНОМУ ОКРУГУ  -  ЮГРЕ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96616" y="116632"/>
            <a:ext cx="3168352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139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20552" y="385558"/>
            <a:ext cx="8568951" cy="217934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2:</a:t>
            </a:r>
            <a:b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Порядок предоставления отчетов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движении денежных средств по счетам, открытым в банках и иных организациях финансового рынка, расположенных за пределами территории Российской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endParaRPr lang="ru-RU" sz="20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/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1988840"/>
            <a:ext cx="8568952" cy="45365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512" y="2636912"/>
            <a:ext cx="8568952" cy="38884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10000"/>
          </a:bodyPr>
          <a:lstStyle/>
          <a:p>
            <a:pPr algn="just"/>
            <a:r>
              <a:rPr lang="ru-RU" sz="2200" dirty="0" smtClean="0"/>
              <a:t>	</a:t>
            </a:r>
            <a:r>
              <a:rPr lang="ru-RU" sz="2400" dirty="0" smtClean="0"/>
              <a:t>- Постановление </a:t>
            </a:r>
            <a:r>
              <a:rPr lang="ru-RU" sz="2400" dirty="0"/>
              <a:t>Правительства РФ от 12.12.2015 N 1365</a:t>
            </a:r>
          </a:p>
          <a:p>
            <a:pPr algn="just"/>
            <a:r>
              <a:rPr lang="ru-RU" sz="2400" dirty="0" smtClean="0"/>
              <a:t>«О </a:t>
            </a:r>
            <a:r>
              <a:rPr lang="ru-RU" sz="2400" dirty="0"/>
              <a:t>порядке представления физическими лицами - резидентами налоговым органам отчетов о движении средств по счетам (вкладам) в банках и иных организациях финансового рынка, расположенных за пределами территории Российской </a:t>
            </a:r>
            <a:r>
              <a:rPr lang="ru-RU" sz="2400" dirty="0" smtClean="0"/>
              <a:t>Федерации»;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- </a:t>
            </a:r>
            <a:r>
              <a:rPr lang="ru-RU" sz="2400" dirty="0"/>
              <a:t>Постановление Правительства РФ от 28.12.2005 N 819</a:t>
            </a:r>
          </a:p>
          <a:p>
            <a:pPr algn="just"/>
            <a:r>
              <a:rPr lang="ru-RU" sz="2400" dirty="0" smtClean="0"/>
              <a:t>«Об </a:t>
            </a:r>
            <a:r>
              <a:rPr lang="ru-RU" sz="2400" dirty="0"/>
              <a:t>утверждении правил представления юридическими лицами - резидентами и индивидуальными предпринимателями - резидентами налоговым органам отчетов о движении средств по счетам (вкладам) в банках и иных организациях финансового рынка, расположенных за пределами территории Российской </a:t>
            </a:r>
            <a:r>
              <a:rPr lang="ru-RU" sz="2400" dirty="0" smtClean="0"/>
              <a:t>Федерации».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10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8902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0552" y="404664"/>
            <a:ext cx="8519513" cy="983716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 smtClean="0"/>
              <a:t>Способы предоставления отчетов о движении </a:t>
            </a:r>
            <a:r>
              <a:rPr lang="ru-RU" sz="2400" dirty="0"/>
              <a:t>с</a:t>
            </a:r>
            <a:r>
              <a:rPr lang="ru-RU" sz="2400" dirty="0" smtClean="0"/>
              <a:t>редств по счетам, открытым в иностранных банках.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B567A1-E03C-4D60-9816-1845914F065A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831380"/>
              </p:ext>
            </p:extLst>
          </p:nvPr>
        </p:nvGraphicFramePr>
        <p:xfrm>
          <a:off x="488504" y="1484785"/>
          <a:ext cx="9145016" cy="4672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9088"/>
                <a:gridCol w="4535928"/>
              </a:tblGrid>
              <a:tr h="3723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Юридические лица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Физические лица</a:t>
                      </a:r>
                      <a:endParaRPr lang="ru-RU" dirty="0"/>
                    </a:p>
                  </a:txBody>
                  <a:tcPr/>
                </a:tc>
              </a:tr>
              <a:tr h="1340278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по телекоммуникационным каналам связи.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лично, то есть путем непосредственного предоставления информации в налоговый орган.</a:t>
                      </a:r>
                      <a:endParaRPr lang="ru-RU" sz="2100" dirty="0"/>
                    </a:p>
                  </a:txBody>
                  <a:tcPr/>
                </a:tc>
              </a:tr>
              <a:tr h="958764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через личный кабинет налогоплательщика.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через личный кабинет налогоплательщика.</a:t>
                      </a:r>
                      <a:endParaRPr lang="ru-RU" sz="2100" dirty="0" smtClean="0"/>
                    </a:p>
                  </a:txBody>
                  <a:tcPr/>
                </a:tc>
              </a:tr>
              <a:tr h="1027547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по почте заказным письмом с уведомлением о вручении.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по почте заказным письмом с уведомлением о вручении.</a:t>
                      </a:r>
                      <a:endParaRPr lang="ru-RU" sz="2100" dirty="0"/>
                    </a:p>
                  </a:txBody>
                  <a:tcPr/>
                </a:tc>
              </a:tr>
              <a:tr h="909622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через представителя.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через представителя.</a:t>
                      </a:r>
                      <a:endParaRPr lang="ru-RU" sz="2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647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2873" y="385558"/>
            <a:ext cx="8084886" cy="160328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latin typeface="Arial" panose="020B0604020202020204" pitchFamily="34" charset="0"/>
              </a:rPr>
              <a:t>Постановление Правительства Российской Федерации от 12.12.2015 № 1365 «О порядке предоставления физическими лицами – резидентами налоговым органам отчетов о движении средств по счетам (вкладам) в </a:t>
            </a:r>
            <a:r>
              <a:rPr lang="ru-RU" sz="2000" dirty="0" smtClean="0">
                <a:latin typeface="Arial" panose="020B0604020202020204" pitchFamily="34" charset="0"/>
              </a:rPr>
              <a:t>банках, открытых </a:t>
            </a:r>
            <a:r>
              <a:rPr lang="ru-RU" sz="2000" dirty="0">
                <a:latin typeface="Arial" panose="020B0604020202020204" pitchFamily="34" charset="0"/>
              </a:rPr>
              <a:t>за пределами территории Российской Федерации»</a:t>
            </a:r>
            <a:endParaRPr lang="ru-RU" sz="20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/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2276872"/>
            <a:ext cx="8568952" cy="42484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100" dirty="0">
                <a:ea typeface="+mj-ea"/>
                <a:cs typeface="Arial" pitchFamily="34" charset="0"/>
              </a:rPr>
              <a:t>п. 2 - Физическое лицо - резидент представляет в налоговый орган отчет </a:t>
            </a:r>
            <a:r>
              <a:rPr lang="ru-RU" sz="2100" dirty="0" smtClean="0">
                <a:ea typeface="+mj-ea"/>
                <a:cs typeface="Arial" pitchFamily="34" charset="0"/>
              </a:rPr>
              <a:t>ежегодно </a:t>
            </a:r>
            <a:r>
              <a:rPr lang="ru-RU" sz="2100" dirty="0">
                <a:ea typeface="+mj-ea"/>
                <a:cs typeface="Arial" pitchFamily="34" charset="0"/>
              </a:rPr>
              <a:t>до 1 июня года, следующего за отчетным годом;</a:t>
            </a:r>
          </a:p>
          <a:p>
            <a:pPr marL="285750" indent="-285750" algn="just" defTabSz="1043056" fontAlgn="auto">
              <a:spcAft>
                <a:spcPts val="0"/>
              </a:spcAft>
              <a:buFontTx/>
              <a:buChar char="-"/>
            </a:pPr>
            <a:endParaRPr lang="ru-RU" sz="2100" dirty="0">
              <a:ea typeface="+mj-ea"/>
              <a:cs typeface="Arial" pitchFamily="34" charset="0"/>
            </a:endParaRPr>
          </a:p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100" dirty="0">
                <a:ea typeface="+mj-ea"/>
                <a:cs typeface="Arial" pitchFamily="34" charset="0"/>
              </a:rPr>
              <a:t>п. 3 - Отчет по форме </a:t>
            </a:r>
            <a:r>
              <a:rPr lang="ru-RU" sz="2100" dirty="0" smtClean="0">
                <a:ea typeface="+mj-ea"/>
                <a:cs typeface="Arial" pitchFamily="34" charset="0"/>
              </a:rPr>
              <a:t>представляется </a:t>
            </a:r>
            <a:r>
              <a:rPr lang="ru-RU" sz="2100" dirty="0">
                <a:ea typeface="+mj-ea"/>
                <a:cs typeface="Arial" pitchFamily="34" charset="0"/>
              </a:rPr>
              <a:t>в одном </a:t>
            </a:r>
            <a:r>
              <a:rPr lang="ru-RU" sz="2100" dirty="0" smtClean="0">
                <a:ea typeface="+mj-ea"/>
                <a:cs typeface="Arial" pitchFamily="34" charset="0"/>
              </a:rPr>
              <a:t>экземпляре, количество </a:t>
            </a:r>
            <a:r>
              <a:rPr lang="ru-RU" sz="2100" dirty="0">
                <a:ea typeface="+mj-ea"/>
                <a:cs typeface="Arial" pitchFamily="34" charset="0"/>
              </a:rPr>
              <a:t>листов N </a:t>
            </a:r>
            <a:r>
              <a:rPr lang="ru-RU" sz="2100" dirty="0" smtClean="0">
                <a:ea typeface="+mj-ea"/>
                <a:cs typeface="Arial" pitchFamily="34" charset="0"/>
              </a:rPr>
              <a:t>2 и № 3 или № 4, </a:t>
            </a:r>
            <a:r>
              <a:rPr lang="ru-RU" sz="2100" dirty="0">
                <a:ea typeface="+mj-ea"/>
                <a:cs typeface="Arial" pitchFamily="34" charset="0"/>
              </a:rPr>
              <a:t>представляемых в составе отчета, должно соответствовать количеству счетов (вкладов), открытых физическим лицом - резидентом в </a:t>
            </a:r>
            <a:r>
              <a:rPr lang="ru-RU" sz="2100" dirty="0" smtClean="0">
                <a:ea typeface="+mj-ea"/>
                <a:cs typeface="Arial" pitchFamily="34" charset="0"/>
              </a:rPr>
              <a:t>банках, расположенных </a:t>
            </a:r>
            <a:r>
              <a:rPr lang="ru-RU" sz="2100" dirty="0">
                <a:ea typeface="+mj-ea"/>
                <a:cs typeface="Arial" pitchFamily="34" charset="0"/>
              </a:rPr>
              <a:t>за пределами территории </a:t>
            </a:r>
            <a:r>
              <a:rPr lang="ru-RU" sz="2100" dirty="0" smtClean="0">
                <a:ea typeface="+mj-ea"/>
                <a:cs typeface="Arial" pitchFamily="34" charset="0"/>
              </a:rPr>
              <a:t>РФ;</a:t>
            </a:r>
            <a:endParaRPr lang="ru-RU" sz="2100" dirty="0">
              <a:ea typeface="+mj-ea"/>
              <a:cs typeface="Arial" pitchFamily="34" charset="0"/>
            </a:endParaRPr>
          </a:p>
          <a:p>
            <a:pPr algn="just" defTabSz="1043056" fontAlgn="auto">
              <a:spcAft>
                <a:spcPts val="0"/>
              </a:spcAft>
            </a:pPr>
            <a:endParaRPr lang="ru-RU" sz="2100" dirty="0">
              <a:ea typeface="+mj-ea"/>
              <a:cs typeface="Arial" pitchFamily="34" charset="0"/>
            </a:endParaRPr>
          </a:p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100" dirty="0">
                <a:ea typeface="+mj-ea"/>
                <a:cs typeface="Arial" pitchFamily="34" charset="0"/>
              </a:rPr>
              <a:t>п. 8 - Физическое лицо - резидент вправе представить в налоговый орган подтверждающие документы и информацию одновременно с отчетом.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12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08759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2873" y="385558"/>
            <a:ext cx="8084886" cy="160328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900" dirty="0">
                <a:latin typeface="Arial" panose="020B0604020202020204" pitchFamily="34" charset="0"/>
              </a:rPr>
              <a:t>Постановление Правительства Российской Федерации от 28.12.2005 № 819 «Об утверждении правил предоставления резидентами налоговым органам отчетов о движении средств по счетам (вкладам</a:t>
            </a:r>
            <a:r>
              <a:rPr lang="ru-RU" sz="1900" dirty="0" smtClean="0">
                <a:latin typeface="Arial" panose="020B0604020202020204" pitchFamily="34" charset="0"/>
              </a:rPr>
              <a:t>), открытых </a:t>
            </a:r>
            <a:r>
              <a:rPr lang="ru-RU" sz="1900" dirty="0">
                <a:latin typeface="Arial" panose="020B0604020202020204" pitchFamily="34" charset="0"/>
              </a:rPr>
              <a:t>в банках за пределами территории Российской Федерации»</a:t>
            </a:r>
            <a:endParaRPr lang="ru-RU" sz="19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2132856"/>
            <a:ext cx="8568952" cy="45365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20000"/>
          </a:bodyPr>
          <a:lstStyle/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dirty="0">
                <a:ea typeface="+mj-ea"/>
                <a:cs typeface="Arial" pitchFamily="34" charset="0"/>
              </a:rPr>
              <a:t>п. 4 - Юридическое лицо - резидент, индивидуальный предприниматель - резидент ежеквартально, в </a:t>
            </a:r>
            <a:r>
              <a:rPr lang="ru-RU" sz="2400" dirty="0" smtClean="0">
                <a:ea typeface="+mj-ea"/>
                <a:cs typeface="Arial" pitchFamily="34" charset="0"/>
              </a:rPr>
              <a:t>течении </a:t>
            </a:r>
            <a:r>
              <a:rPr lang="ru-RU" sz="2400" dirty="0">
                <a:ea typeface="+mj-ea"/>
                <a:cs typeface="Arial" pitchFamily="34" charset="0"/>
              </a:rPr>
              <a:t>30 дней по окончании отчетного квартала, представляют в налоговый орган отчет и </a:t>
            </a:r>
            <a:r>
              <a:rPr lang="ru-RU" sz="2400" dirty="0" smtClean="0">
                <a:ea typeface="+mj-ea"/>
                <a:cs typeface="Arial" pitchFamily="34" charset="0"/>
              </a:rPr>
              <a:t>документы, </a:t>
            </a:r>
            <a:r>
              <a:rPr lang="ru-RU" sz="2400" dirty="0">
                <a:ea typeface="+mj-ea"/>
                <a:cs typeface="Arial" pitchFamily="34" charset="0"/>
              </a:rPr>
              <a:t>подтверждающие сведения, указанные в </a:t>
            </a:r>
            <a:r>
              <a:rPr lang="ru-RU" sz="2400" dirty="0" smtClean="0">
                <a:ea typeface="+mj-ea"/>
                <a:cs typeface="Arial" pitchFamily="34" charset="0"/>
              </a:rPr>
              <a:t>отчете, </a:t>
            </a:r>
            <a:r>
              <a:rPr lang="ru-RU" sz="2400" dirty="0">
                <a:ea typeface="+mj-ea"/>
                <a:cs typeface="Arial" pitchFamily="34" charset="0"/>
              </a:rPr>
              <a:t>по состоянию на последнюю календарную дату отчетного </a:t>
            </a:r>
            <a:r>
              <a:rPr lang="ru-RU" sz="2400" dirty="0" smtClean="0">
                <a:ea typeface="+mj-ea"/>
                <a:cs typeface="Arial" pitchFamily="34" charset="0"/>
              </a:rPr>
              <a:t>квартала;</a:t>
            </a:r>
            <a:endParaRPr lang="ru-RU" sz="2400" dirty="0">
              <a:ea typeface="+mj-ea"/>
              <a:cs typeface="Arial" pitchFamily="34" charset="0"/>
            </a:endParaRPr>
          </a:p>
          <a:p>
            <a:pPr marL="285750" indent="-285750" algn="just" defTabSz="1043056" fontAlgn="auto">
              <a:spcAft>
                <a:spcPts val="0"/>
              </a:spcAft>
              <a:buFontTx/>
              <a:buChar char="-"/>
            </a:pPr>
            <a:endParaRPr lang="ru-RU" sz="2400" dirty="0">
              <a:ea typeface="+mj-ea"/>
              <a:cs typeface="Arial" pitchFamily="34" charset="0"/>
            </a:endParaRPr>
          </a:p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dirty="0">
                <a:ea typeface="+mj-ea"/>
                <a:cs typeface="Arial" pitchFamily="34" charset="0"/>
              </a:rPr>
              <a:t>п. 5 - Подтверждающие банковские документы представляются за период с первого числа по последнее число отчетного квартала;</a:t>
            </a:r>
          </a:p>
          <a:p>
            <a:pPr marL="285750" indent="-285750" algn="just" defTabSz="1043056" fontAlgn="auto">
              <a:spcAft>
                <a:spcPts val="0"/>
              </a:spcAft>
              <a:buFontTx/>
              <a:buChar char="-"/>
            </a:pPr>
            <a:endParaRPr lang="ru-RU" sz="2400" dirty="0">
              <a:ea typeface="+mj-ea"/>
              <a:cs typeface="Arial" pitchFamily="34" charset="0"/>
            </a:endParaRPr>
          </a:p>
          <a:p>
            <a:pPr marL="342900" indent="-342900" algn="just" defTabSz="1043056" fontAlgn="auto">
              <a:spcAft>
                <a:spcPts val="0"/>
              </a:spcAft>
              <a:buFont typeface="Wingdings" pitchFamily="2" charset="2"/>
              <a:buChar char="Ø"/>
            </a:pPr>
            <a:r>
              <a:rPr lang="ru-RU" sz="2400" dirty="0">
                <a:ea typeface="+mj-ea"/>
                <a:cs typeface="Arial" pitchFamily="34" charset="0"/>
              </a:rPr>
              <a:t>п. 7 -  Подтверждающие документы представляются в той форме, в которой представляется </a:t>
            </a:r>
            <a:r>
              <a:rPr lang="ru-RU" sz="2400" dirty="0" smtClean="0">
                <a:ea typeface="+mj-ea"/>
                <a:cs typeface="Arial" pitchFamily="34" charset="0"/>
              </a:rPr>
              <a:t>отчет. </a:t>
            </a:r>
            <a:r>
              <a:rPr lang="ru-RU" sz="2400" dirty="0">
                <a:ea typeface="+mj-ea"/>
                <a:cs typeface="Arial" pitchFamily="34" charset="0"/>
              </a:rPr>
              <a:t>Одновременное представление отчета и подтверждающих документов в разных формах </a:t>
            </a:r>
            <a:r>
              <a:rPr lang="ru-RU" sz="2400" dirty="0" smtClean="0">
                <a:ea typeface="+mj-ea"/>
                <a:cs typeface="Arial" pitchFamily="34" charset="0"/>
              </a:rPr>
              <a:t>не </a:t>
            </a:r>
            <a:r>
              <a:rPr lang="ru-RU" sz="2400" dirty="0">
                <a:ea typeface="+mj-ea"/>
                <a:cs typeface="Arial" pitchFamily="34" charset="0"/>
              </a:rPr>
              <a:t>допускается.</a:t>
            </a: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13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63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</a:rPr>
              <a:t>Предоставление отчетов юридическим лицом 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 smtClean="0">
                <a:solidFill>
                  <a:schemeClr val="bg1"/>
                </a:solidFill>
              </a:rPr>
              <a:t> </a:t>
            </a:r>
            <a:endParaRPr lang="en-US" alt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D6A94C-8F80-41BD-85AD-BADC79ECBE51}"/>
              </a:ext>
            </a:extLst>
          </p:cNvPr>
          <p:cNvSpPr txBox="1"/>
          <p:nvPr/>
        </p:nvSpPr>
        <p:spPr>
          <a:xfrm>
            <a:off x="3224808" y="1340768"/>
            <a:ext cx="6120680" cy="15841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Юридическое лицо открыло </a:t>
            </a:r>
            <a:r>
              <a:rPr lang="ru-RU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22.11.2023 счет </a:t>
            </a: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в </a:t>
            </a:r>
            <a:r>
              <a:rPr lang="ru-RU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банке, расположенном на территории Китая, в </a:t>
            </a: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связи с чем у лица возникла обязанность в ежеквартальном предоставлении отчетов о движении средств.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543861-0EBC-4CCF-8944-BBA0047C4E21}"/>
              </a:ext>
            </a:extLst>
          </p:cNvPr>
          <p:cNvSpPr txBox="1"/>
          <p:nvPr/>
        </p:nvSpPr>
        <p:spPr>
          <a:xfrm>
            <a:off x="3224808" y="2924944"/>
            <a:ext cx="6084677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В соответствии с порядком предоставления отчетов срок предоставления </a:t>
            </a:r>
            <a:r>
              <a:rPr lang="ru-RU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отчета за 1 квартал 2026 года - 26.05.2026</a:t>
            </a: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511D030-0EF7-4126-8E51-18F5466F8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63" y="3717033"/>
            <a:ext cx="2172346" cy="15841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164907" y="3717032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6BE10-44BB-4BC8-9BEF-96F880A9DF1F}"/>
              </a:ext>
            </a:extLst>
          </p:cNvPr>
          <p:cNvSpPr txBox="1"/>
          <p:nvPr/>
        </p:nvSpPr>
        <p:spPr>
          <a:xfrm>
            <a:off x="3080792" y="3717033"/>
            <a:ext cx="5256584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FF0220-20B3-4E4F-A2E5-3912E625B420}"/>
              </a:ext>
            </a:extLst>
          </p:cNvPr>
          <p:cNvSpPr txBox="1"/>
          <p:nvPr/>
        </p:nvSpPr>
        <p:spPr>
          <a:xfrm>
            <a:off x="3224808" y="3717033"/>
            <a:ext cx="6048672" cy="1368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dirty="0">
                <a:solidFill>
                  <a:srgbClr val="005AA9"/>
                </a:solidFill>
                <a:ea typeface="+mj-ea"/>
                <a:cs typeface="Arial" pitchFamily="34" charset="0"/>
              </a:rPr>
              <a:t>Юридическим лицом в налоговый орган 20.05.2026  предоставлен отчет о движении средств за период с 01.01.2026 по 31.03.2026. </a:t>
            </a:r>
            <a:endParaRPr lang="ru-RU" dirty="0">
              <a:solidFill>
                <a:srgbClr val="FF0000"/>
              </a:solidFill>
              <a:ea typeface="+mj-ea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710275" y="5445223"/>
            <a:ext cx="6763005" cy="93610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3E1C"/>
                </a:solidFill>
                <a:ea typeface="+mj-ea"/>
                <a:cs typeface="Arial" pitchFamily="34" charset="0"/>
              </a:rPr>
              <a:t>Таким образом, срок предоставления и период, за который предоставлен отчет, резидентом соблюдены.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268156-35EF-4D72-95F9-5179EAFAA0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3" y="1335584"/>
            <a:ext cx="2385594" cy="14425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1F7F0F3-A5C8-4696-88DD-9326133EA9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7296" y="5013177"/>
            <a:ext cx="1232721" cy="1568392"/>
          </a:xfrm>
          <a:prstGeom prst="rect">
            <a:avLst/>
          </a:prstGeom>
        </p:spPr>
      </p:pic>
      <p:sp>
        <p:nvSpPr>
          <p:cNvPr id="15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14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68742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</a:rPr>
              <a:t>Предоставление отчетов юридическим лицом 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 smtClean="0">
                <a:solidFill>
                  <a:schemeClr val="bg1"/>
                </a:solidFill>
              </a:rPr>
              <a:t> </a:t>
            </a:r>
            <a:endParaRPr lang="en-US" altLang="ru-RU" sz="1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543861-0EBC-4CCF-8944-BBA0047C4E21}"/>
              </a:ext>
            </a:extLst>
          </p:cNvPr>
          <p:cNvSpPr txBox="1"/>
          <p:nvPr/>
        </p:nvSpPr>
        <p:spPr>
          <a:xfrm>
            <a:off x="3164907" y="2564904"/>
            <a:ext cx="5172469" cy="8640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sz="1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164907" y="3717032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6BE10-44BB-4BC8-9BEF-96F880A9DF1F}"/>
              </a:ext>
            </a:extLst>
          </p:cNvPr>
          <p:cNvSpPr txBox="1"/>
          <p:nvPr/>
        </p:nvSpPr>
        <p:spPr>
          <a:xfrm>
            <a:off x="3080792" y="3717033"/>
            <a:ext cx="5256584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710275" y="5157193"/>
            <a:ext cx="5970917" cy="142107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sz="2000" b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4620C8C-205F-42C5-9467-48BC997BB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209" y="1340768"/>
            <a:ext cx="3177614" cy="165218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3CE85F0-B1D8-4A59-B5FD-268FF97FC77B}"/>
              </a:ext>
            </a:extLst>
          </p:cNvPr>
          <p:cNvSpPr txBox="1"/>
          <p:nvPr/>
        </p:nvSpPr>
        <p:spPr>
          <a:xfrm>
            <a:off x="632520" y="1408437"/>
            <a:ext cx="5760640" cy="16561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300" dirty="0">
                <a:solidFill>
                  <a:srgbClr val="005AA9"/>
                </a:solidFill>
                <a:ea typeface="+mj-ea"/>
                <a:cs typeface="Arial" pitchFamily="34" charset="0"/>
              </a:rPr>
              <a:t>При этом резидентом </a:t>
            </a:r>
            <a:r>
              <a:rPr lang="ru-RU" sz="23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не предоставлены </a:t>
            </a:r>
            <a:r>
              <a:rPr lang="ru-RU" sz="2300" dirty="0">
                <a:solidFill>
                  <a:srgbClr val="005AA9"/>
                </a:solidFill>
                <a:ea typeface="+mj-ea"/>
                <a:cs typeface="Arial" pitchFamily="34" charset="0"/>
              </a:rPr>
              <a:t>банковские </a:t>
            </a:r>
            <a:r>
              <a:rPr lang="ru-RU" sz="23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выписки и иные документы, </a:t>
            </a:r>
            <a:r>
              <a:rPr lang="ru-RU" sz="2300" dirty="0">
                <a:solidFill>
                  <a:srgbClr val="005AA9"/>
                </a:solidFill>
                <a:ea typeface="+mj-ea"/>
                <a:cs typeface="Arial" pitchFamily="34" charset="0"/>
              </a:rPr>
              <a:t>подтверждающие информацию, отраженную в </a:t>
            </a:r>
            <a:r>
              <a:rPr lang="ru-RU" sz="23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отчете. </a:t>
            </a:r>
            <a:endParaRPr lang="ru-RU" sz="2300" dirty="0">
              <a:solidFill>
                <a:srgbClr val="C00000"/>
              </a:solidFill>
              <a:ea typeface="+mj-ea"/>
              <a:cs typeface="Arial" pitchFamily="34" charset="0"/>
            </a:endParaRPr>
          </a:p>
        </p:txBody>
      </p:sp>
      <p:sp>
        <p:nvSpPr>
          <p:cNvPr id="20" name="Знак умножения 19">
            <a:extLst>
              <a:ext uri="{FF2B5EF4-FFF2-40B4-BE49-F238E27FC236}">
                <a16:creationId xmlns:a16="http://schemas.microsoft.com/office/drawing/2014/main" xmlns="" id="{B0F2593D-F9A3-44A1-8AA0-BC577AC117DB}"/>
              </a:ext>
            </a:extLst>
          </p:cNvPr>
          <p:cNvSpPr/>
          <p:nvPr/>
        </p:nvSpPr>
        <p:spPr>
          <a:xfrm>
            <a:off x="7323492" y="1385943"/>
            <a:ext cx="1728193" cy="1508172"/>
          </a:xfrm>
          <a:prstGeom prst="mathMultiply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4DEE4A6-1133-403A-A294-7FE4C252A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407" y="3178562"/>
            <a:ext cx="1022136" cy="14425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E31F859-2889-4B7F-92FA-ABBBF3D8F179}"/>
              </a:ext>
            </a:extLst>
          </p:cNvPr>
          <p:cNvSpPr txBox="1"/>
          <p:nvPr/>
        </p:nvSpPr>
        <p:spPr>
          <a:xfrm>
            <a:off x="632520" y="3284984"/>
            <a:ext cx="7920880" cy="142107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Таким образом, резидентом нарушен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п.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4 Порядка предоставления отчетов о движении средств по иностранным счетам,  утвержденного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постановлением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Правительства РФ от 28.12.2005 №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819.</a:t>
            </a:r>
            <a:endParaRPr kumimoji="0" lang="ru-RU" sz="23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F93ED88A-BB6C-4131-960A-C6D4146A4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8972" y="4725146"/>
            <a:ext cx="2172345" cy="185311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D49AA4F-09DD-4597-A7AA-B955DAD3FC97}"/>
              </a:ext>
            </a:extLst>
          </p:cNvPr>
          <p:cNvSpPr txBox="1"/>
          <p:nvPr/>
        </p:nvSpPr>
        <p:spPr>
          <a:xfrm>
            <a:off x="632520" y="4949552"/>
            <a:ext cx="6067470" cy="165213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Административный штраф в соответствии с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ч.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6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ст.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15.25 </a:t>
            </a: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КоАП РФ в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размере </a:t>
            </a:r>
            <a:b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</a:br>
            <a:r>
              <a:rPr lang="ru-RU" sz="2300" dirty="0" smtClean="0">
                <a:solidFill>
                  <a:srgbClr val="C00000"/>
                </a:solidFill>
                <a:ea typeface="+mj-ea"/>
                <a:cs typeface="Arial" pitchFamily="34" charset="0"/>
              </a:rPr>
              <a:t>от </a:t>
            </a:r>
            <a:r>
              <a:rPr lang="ru-RU" sz="2300" dirty="0">
                <a:solidFill>
                  <a:srgbClr val="C00000"/>
                </a:solidFill>
                <a:ea typeface="+mj-ea"/>
                <a:cs typeface="Arial" pitchFamily="34" charset="0"/>
              </a:rPr>
              <a:t>40 000 до 50 000 рублей.</a:t>
            </a:r>
          </a:p>
        </p:txBody>
      </p:sp>
      <p:sp>
        <p:nvSpPr>
          <p:cNvPr id="17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15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33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20552" y="417581"/>
            <a:ext cx="8568951" cy="15312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3:</a:t>
            </a:r>
            <a:br>
              <a:rPr lang="ru-RU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Совершение незаконных валютных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операций.</a:t>
            </a:r>
            <a:endParaRPr lang="ru-RU" sz="28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/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1988840"/>
            <a:ext cx="8568952" cy="45365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7652" y="1412776"/>
            <a:ext cx="9073008" cy="48245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2200" dirty="0" smtClean="0"/>
              <a:t>	</a:t>
            </a:r>
            <a:r>
              <a:rPr lang="ru-RU" sz="3200" dirty="0" smtClean="0"/>
              <a:t>Незаконные валютные операции это: 	</a:t>
            </a:r>
          </a:p>
          <a:p>
            <a:pPr algn="ctr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- валютные операции, </a:t>
            </a:r>
            <a:r>
              <a:rPr lang="ru-RU" sz="3200" dirty="0"/>
              <a:t>прямо запрещенные валютным законодательством Российской </a:t>
            </a:r>
            <a:r>
              <a:rPr lang="ru-RU" sz="3200" dirty="0" smtClean="0"/>
              <a:t>Федерации;</a:t>
            </a:r>
          </a:p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валютные операции, осуществленные </a:t>
            </a:r>
            <a:r>
              <a:rPr lang="ru-RU" sz="3200" dirty="0"/>
              <a:t>с нарушением валютного </a:t>
            </a:r>
            <a:r>
              <a:rPr lang="ru-RU" sz="3200" dirty="0" smtClean="0"/>
              <a:t>законодательства </a:t>
            </a:r>
            <a:r>
              <a:rPr lang="ru-RU" sz="3200" dirty="0"/>
              <a:t>Российской Федерации.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16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48148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2873" y="548679"/>
            <a:ext cx="8268599" cy="129614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dirty="0" smtClean="0">
                <a:solidFill>
                  <a:srgbClr val="0070C0"/>
                </a:solidFill>
              </a:rPr>
              <a:t>Основные операции по зачислению средств 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на иностранные счета, предусмотренные ст. 12 и ст. 14 Федерального закона от 10.12.2003 № 173-ФЗ «О валютном регулировании и валютном контроле» </a:t>
            </a: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endParaRPr lang="ru-RU" sz="22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2132856"/>
            <a:ext cx="8568952" cy="43924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6536" y="1844824"/>
            <a:ext cx="406845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178" y="1861427"/>
            <a:ext cx="3189229" cy="34343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40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520" y="2348880"/>
            <a:ext cx="4320480" cy="41764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6516" y="2348880"/>
            <a:ext cx="8496944" cy="41764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100" i="0" u="none" strike="noStrike" kern="1200" cap="none" spc="0" normalizeH="0" baseline="0" noProof="0" dirty="0" smtClean="0">
                <a:ln>
                  <a:noFill/>
                </a:ln>
                <a:solidFill>
                  <a:srgbClr val="003E1C"/>
                </a:solidFill>
                <a:effectLst/>
                <a:uLnTx/>
                <a:uFillTx/>
                <a:ea typeface="+mj-ea"/>
                <a:cs typeface="Arial" pitchFamily="34" charset="0"/>
              </a:rPr>
              <a:t>Перевод средств</a:t>
            </a:r>
            <a:r>
              <a:rPr kumimoji="0" lang="ru-RU" sz="2100" i="0" u="none" strike="noStrike" kern="1200" cap="none" spc="0" normalizeH="0" noProof="0" dirty="0" smtClean="0">
                <a:ln>
                  <a:noFill/>
                </a:ln>
                <a:solidFill>
                  <a:srgbClr val="003E1C"/>
                </a:solidFill>
                <a:effectLst/>
                <a:uLnTx/>
                <a:uFillTx/>
                <a:ea typeface="+mj-ea"/>
                <a:cs typeface="Arial" pitchFamily="34" charset="0"/>
              </a:rPr>
              <a:t> со своих счетов в Российских банках или других счетов, открытых за пределами территории РФ;</a:t>
            </a:r>
          </a:p>
          <a:p>
            <a:pPr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sz="2100" i="0" u="none" strike="noStrike" kern="1200" cap="none" spc="0" normalizeH="0" noProof="0" dirty="0" smtClean="0">
              <a:ln>
                <a:noFill/>
              </a:ln>
              <a:solidFill>
                <a:srgbClr val="003E1C"/>
              </a:solidFill>
              <a:effectLst/>
              <a:uLnTx/>
              <a:uFillTx/>
              <a:ea typeface="+mj-ea"/>
              <a:cs typeface="Arial" pitchFamily="34" charset="0"/>
            </a:endParaRPr>
          </a:p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100" dirty="0" smtClean="0">
                <a:solidFill>
                  <a:srgbClr val="003E1C"/>
                </a:solidFill>
                <a:ea typeface="+mj-ea"/>
                <a:cs typeface="Arial" pitchFamily="34" charset="0"/>
              </a:rPr>
              <a:t>Начисление суммы процентов на остаток денежных средств;</a:t>
            </a:r>
          </a:p>
          <a:p>
            <a:pPr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2100" dirty="0" smtClean="0">
              <a:solidFill>
                <a:srgbClr val="003E1C"/>
              </a:solidFill>
              <a:ea typeface="+mj-ea"/>
              <a:cs typeface="Arial" pitchFamily="34" charset="0"/>
            </a:endParaRPr>
          </a:p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100" i="0" u="none" strike="noStrike" kern="1200" cap="none" spc="0" normalizeH="0" noProof="0" dirty="0" smtClean="0">
                <a:ln>
                  <a:noFill/>
                </a:ln>
                <a:solidFill>
                  <a:srgbClr val="003E1C"/>
                </a:solidFill>
                <a:effectLst/>
                <a:uLnTx/>
                <a:uFillTx/>
                <a:ea typeface="+mj-ea"/>
                <a:cs typeface="Arial" pitchFamily="34" charset="0"/>
              </a:rPr>
              <a:t>Внесение денежных средств в виде минимального взноса требуемого при открытии счета;</a:t>
            </a:r>
          </a:p>
          <a:p>
            <a:pPr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sz="2100" i="0" u="none" strike="noStrike" kern="1200" cap="none" spc="0" normalizeH="0" noProof="0" dirty="0" smtClean="0">
              <a:ln>
                <a:noFill/>
              </a:ln>
              <a:solidFill>
                <a:srgbClr val="003E1C"/>
              </a:solidFill>
              <a:effectLst/>
              <a:uLnTx/>
              <a:uFillTx/>
              <a:ea typeface="+mj-ea"/>
              <a:cs typeface="Arial" pitchFamily="34" charset="0"/>
            </a:endParaRPr>
          </a:p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100" dirty="0" smtClean="0">
                <a:solidFill>
                  <a:srgbClr val="003E1C"/>
                </a:solidFill>
                <a:ea typeface="+mj-ea"/>
                <a:cs typeface="Arial" pitchFamily="34" charset="0"/>
              </a:rPr>
              <a:t>Внесение наличных денежных средств;</a:t>
            </a:r>
          </a:p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endParaRPr lang="ru-RU" sz="2100" dirty="0">
              <a:solidFill>
                <a:srgbClr val="003E1C"/>
              </a:solidFill>
              <a:ea typeface="+mj-ea"/>
              <a:cs typeface="Arial" pitchFamily="34" charset="0"/>
            </a:endParaRPr>
          </a:p>
          <a:p>
            <a:pPr marL="685800" marR="0" indent="45720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100" dirty="0" smtClean="0">
                <a:solidFill>
                  <a:srgbClr val="003E1C"/>
                </a:solidFill>
                <a:ea typeface="+mj-ea"/>
                <a:cs typeface="Arial" pitchFamily="34" charset="0"/>
              </a:rPr>
              <a:t>Зачисление денежных средств, полученных в результате совершения конверсионных операций за счет средств, зачисленных на иностранные счета.</a:t>
            </a:r>
          </a:p>
          <a:p>
            <a:pPr marL="685800" marR="0" indent="-6858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17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75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 smtClean="0">
                <a:solidFill>
                  <a:srgbClr val="0070C0"/>
                </a:solidFill>
              </a:rPr>
              <a:t>Незаконная валютная операция</a:t>
            </a:r>
            <a:r>
              <a:rPr lang="ru-RU" sz="2400" dirty="0">
                <a:solidFill>
                  <a:srgbClr val="0070C0"/>
                </a:solidFill>
              </a:rPr>
              <a:t/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 smtClean="0">
                <a:solidFill>
                  <a:schemeClr val="bg1"/>
                </a:solidFill>
              </a:rPr>
              <a:t> </a:t>
            </a:r>
            <a:endParaRPr lang="en-US" alt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D6A94C-8F80-41BD-85AD-BADC79ECBE51}"/>
              </a:ext>
            </a:extLst>
          </p:cNvPr>
          <p:cNvSpPr txBox="1"/>
          <p:nvPr/>
        </p:nvSpPr>
        <p:spPr>
          <a:xfrm>
            <a:off x="3224808" y="1340769"/>
            <a:ext cx="6120680" cy="14425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У Юридического лица открыт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счет в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иностранном банке, кроме того заключен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договор об оказании услуг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с иностранной компанией (нерезидент).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511D030-0EF7-4126-8E51-18F5466F8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12" y="2885747"/>
            <a:ext cx="2172346" cy="14489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085067" y="3221774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FF0220-20B3-4E4F-A2E5-3912E625B420}"/>
              </a:ext>
            </a:extLst>
          </p:cNvPr>
          <p:cNvSpPr txBox="1"/>
          <p:nvPr/>
        </p:nvSpPr>
        <p:spPr>
          <a:xfrm>
            <a:off x="3203435" y="2783341"/>
            <a:ext cx="6142053" cy="165377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Резидент,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исполнив обязательства по договору,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указал в платежных документах реквизиты иностранного счета, по которым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нерезидентом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была осуществлена оплата в размере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650 000 рублей.</a:t>
            </a:r>
            <a:endParaRPr lang="ru-RU" sz="2000" dirty="0">
              <a:solidFill>
                <a:srgbClr val="FF0000"/>
              </a:solidFill>
              <a:ea typeface="+mj-ea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560513" y="4509120"/>
            <a:ext cx="6708142" cy="20691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D71920"/>
                </a:solidFill>
                <a:ea typeface="+mj-ea"/>
                <a:cs typeface="Arial" pitchFamily="34" charset="0"/>
              </a:rPr>
              <a:t>Так как, операция по зачислению валютной выручки на иностранный счет не предусмотрена </a:t>
            </a:r>
            <a:r>
              <a:rPr lang="ru-RU" sz="2000" dirty="0" smtClean="0">
                <a:solidFill>
                  <a:srgbClr val="D71920"/>
                </a:solidFill>
                <a:ea typeface="+mj-ea"/>
                <a:cs typeface="Arial" pitchFamily="34" charset="0"/>
              </a:rPr>
              <a:t>Федеральным законом, </a:t>
            </a:r>
            <a:r>
              <a:rPr lang="ru-RU" sz="2000" dirty="0">
                <a:solidFill>
                  <a:srgbClr val="D71920"/>
                </a:solidFill>
                <a:ea typeface="+mj-ea"/>
                <a:cs typeface="Arial" pitchFamily="34" charset="0"/>
              </a:rPr>
              <a:t>то резидент совершил незаконную валютную операцию. В соответствии с п. 1 ст. 15.25 </a:t>
            </a:r>
            <a:r>
              <a:rPr lang="ru-RU" sz="2000" dirty="0" smtClean="0">
                <a:solidFill>
                  <a:srgbClr val="D71920"/>
                </a:solidFill>
                <a:ea typeface="+mj-ea"/>
                <a:cs typeface="Arial" pitchFamily="34" charset="0"/>
              </a:rPr>
              <a:t>КоАП РФ, </a:t>
            </a:r>
            <a:r>
              <a:rPr lang="ru-RU" sz="2000" dirty="0">
                <a:solidFill>
                  <a:srgbClr val="D71920"/>
                </a:solidFill>
                <a:ea typeface="+mj-ea"/>
                <a:cs typeface="Arial" pitchFamily="34" charset="0"/>
              </a:rPr>
              <a:t>предусмотрен штраф в размере </a:t>
            </a:r>
            <a:r>
              <a:rPr lang="ru-RU" sz="2000" dirty="0" smtClean="0">
                <a:solidFill>
                  <a:srgbClr val="D71920"/>
                </a:solidFill>
                <a:ea typeface="+mj-ea"/>
                <a:cs typeface="Arial" pitchFamily="34" charset="0"/>
              </a:rPr>
              <a:t>20% </a:t>
            </a:r>
            <a:r>
              <a:rPr lang="ru-RU" sz="2000" dirty="0">
                <a:solidFill>
                  <a:srgbClr val="D71920"/>
                </a:solidFill>
                <a:ea typeface="+mj-ea"/>
                <a:cs typeface="Arial" pitchFamily="34" charset="0"/>
              </a:rPr>
              <a:t>от общей суммы незаконной валютной операции, т.е. размер штрафа составит от </a:t>
            </a:r>
            <a:r>
              <a:rPr lang="ru-RU" sz="2000" dirty="0" smtClean="0">
                <a:solidFill>
                  <a:srgbClr val="D71920"/>
                </a:solidFill>
                <a:ea typeface="+mj-ea"/>
                <a:cs typeface="Arial" pitchFamily="34" charset="0"/>
              </a:rPr>
              <a:t>130 000 рублей</a:t>
            </a:r>
            <a:r>
              <a:rPr lang="ru-RU" sz="2000" dirty="0">
                <a:solidFill>
                  <a:srgbClr val="D71920"/>
                </a:solidFill>
                <a:ea typeface="+mj-ea"/>
                <a:cs typeface="Arial" pitchFamily="34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268156-35EF-4D72-95F9-5179EAFAA0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12" y="1340768"/>
            <a:ext cx="2385594" cy="14425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93ED88A-BB6C-4131-960A-C6D4146A4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655" y="4653136"/>
            <a:ext cx="1772662" cy="1512168"/>
          </a:xfrm>
          <a:prstGeom prst="rect">
            <a:avLst/>
          </a:prstGeom>
        </p:spPr>
      </p:pic>
      <p:sp>
        <p:nvSpPr>
          <p:cNvPr id="12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18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469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8541" y="3429001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776420" y="620610"/>
            <a:ext cx="8915400" cy="863600"/>
          </a:xfrm>
        </p:spPr>
        <p:txBody>
          <a:bodyPr/>
          <a:lstStyle/>
          <a:p>
            <a:pPr algn="ctr"/>
            <a:r>
              <a:rPr lang="ru-RU" alt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Постановление Правительства Российской Федерации от 30.09.2004 № </a:t>
            </a:r>
            <a:r>
              <a:rPr lang="ru-RU" alt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506</a:t>
            </a:r>
            <a:br>
              <a:rPr lang="ru-RU" alt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</a:br>
            <a:r>
              <a:rPr lang="ru-RU" altLang="ru-RU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пп</a:t>
            </a:r>
            <a:r>
              <a:rPr lang="ru-RU" alt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. 5.1.5. </a:t>
            </a:r>
            <a:r>
              <a:rPr lang="ru-RU" altLang="ru-RU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alt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ФНС </a:t>
            </a:r>
            <a:r>
              <a:rPr lang="ru-RU" alt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России осуществляет контроль </a:t>
            </a:r>
            <a:r>
              <a:rPr lang="ru-RU" alt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за:</a:t>
            </a:r>
            <a:endParaRPr lang="ru-RU" alt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55880370"/>
              </p:ext>
            </p:extLst>
          </p:nvPr>
        </p:nvGraphicFramePr>
        <p:xfrm>
          <a:off x="560390" y="1412720"/>
          <a:ext cx="8785220" cy="504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113820418"/>
              </p:ext>
            </p:extLst>
          </p:nvPr>
        </p:nvGraphicFramePr>
        <p:xfrm>
          <a:off x="560390" y="1340710"/>
          <a:ext cx="8497180" cy="5400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3384284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2872" y="836712"/>
            <a:ext cx="8556631" cy="252028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1:</a:t>
            </a:r>
            <a:br>
              <a:rPr lang="ru-RU" sz="3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уведомления налоговых </a:t>
            </a: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органов об открытии, закрытии, изменения реквизитов счетов в </a:t>
            </a:r>
            <a:r>
              <a:rPr lang="ru-RU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банках и </a:t>
            </a: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иных организациях финансового рынка,</a:t>
            </a:r>
            <a:b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 расположенных за пределами территории Российской </a:t>
            </a:r>
            <a:r>
              <a:rPr lang="ru-RU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/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1988840"/>
            <a:ext cx="8568952" cy="45365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9906" y="3717032"/>
            <a:ext cx="9073008" cy="25922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3000" dirty="0" smtClean="0"/>
              <a:t>- Пункт 2 статьи 12 Федерального закона </a:t>
            </a:r>
            <a:r>
              <a:rPr lang="ru-RU" sz="3000" dirty="0"/>
              <a:t>от 10.12.2003 </a:t>
            </a:r>
            <a:r>
              <a:rPr lang="ru-RU" sz="3000" dirty="0" smtClean="0"/>
              <a:t>№ 173-ФЗ «О </a:t>
            </a:r>
            <a:r>
              <a:rPr lang="ru-RU" sz="3000" dirty="0"/>
              <a:t>валютном регулировании и валютном </a:t>
            </a:r>
            <a:r>
              <a:rPr lang="ru-RU" sz="3000" dirty="0" smtClean="0"/>
              <a:t>контроле».</a:t>
            </a:r>
            <a:endParaRPr lang="ru-RU" sz="3000" dirty="0"/>
          </a:p>
          <a:p>
            <a:pPr algn="just"/>
            <a:r>
              <a:rPr lang="ru-RU" sz="2200" dirty="0" smtClean="0"/>
              <a:t> </a:t>
            </a:r>
            <a:endParaRPr lang="ru-RU" sz="2200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>
                <a:solidFill>
                  <a:prstClr val="white"/>
                </a:solidFill>
                <a:latin typeface="Calibri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125112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296334"/>
            <a:ext cx="8858646" cy="1044434"/>
          </a:xfrm>
        </p:spPr>
        <p:txBody>
          <a:bodyPr>
            <a:normAutofit fontScale="90000"/>
          </a:bodyPr>
          <a:lstStyle/>
          <a:p>
            <a:pPr algn="ctr">
              <a:lnSpc>
                <a:spcPts val="2400"/>
              </a:lnSpc>
            </a:pPr>
            <a:r>
              <a:rPr lang="ru-RU" sz="2400" dirty="0" smtClean="0">
                <a:solidFill>
                  <a:srgbClr val="0070C0"/>
                </a:solidFill>
              </a:rPr>
              <a:t>Расположение </a:t>
            </a:r>
            <a:r>
              <a:rPr lang="ru-RU" sz="2400" dirty="0">
                <a:solidFill>
                  <a:srgbClr val="0070C0"/>
                </a:solidFill>
              </a:rPr>
              <a:t>на сайте ФНС России </a:t>
            </a:r>
            <a:r>
              <a:rPr lang="ru-RU" sz="2400" dirty="0" smtClean="0">
                <a:solidFill>
                  <a:srgbClr val="0070C0"/>
                </a:solidFill>
              </a:rPr>
              <a:t>раздела </a:t>
            </a:r>
            <a:r>
              <a:rPr lang="ru-RU" sz="2400" dirty="0">
                <a:solidFill>
                  <a:srgbClr val="0070C0"/>
                </a:solidFill>
              </a:rPr>
              <a:t>«Валютный контроль»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</a:t>
            </a:r>
            <a:r>
              <a:rPr lang="en-US" sz="2400" dirty="0" smtClean="0">
                <a:solidFill>
                  <a:srgbClr val="0070C0"/>
                </a:solidFill>
              </a:rPr>
              <a:t>www.nalog.</a:t>
            </a:r>
            <a:r>
              <a:rPr lang="en-US" sz="2400" dirty="0" smtClean="0">
                <a:solidFill>
                  <a:srgbClr val="0070C0"/>
                </a:solidFill>
              </a:rPr>
              <a:t>gov.</a:t>
            </a:r>
            <a:r>
              <a:rPr lang="en-US" sz="2400" dirty="0" smtClean="0">
                <a:solidFill>
                  <a:srgbClr val="0070C0"/>
                </a:solidFill>
              </a:rPr>
              <a:t>ru</a:t>
            </a:r>
            <a:r>
              <a:rPr lang="ru-RU" sz="2400" dirty="0">
                <a:solidFill>
                  <a:srgbClr val="0070C0"/>
                </a:solidFill>
              </a:rPr>
              <a:t>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fld id="{32B8E061-A4E8-4683-9C5E-207B0355B4BF}" type="slidenum">
              <a:rPr lang="en-US" altLang="ru-RU" sz="1400">
                <a:solidFill>
                  <a:schemeClr val="bg1"/>
                </a:solidFill>
              </a:rPr>
              <a:pPr/>
              <a:t>4</a:t>
            </a:fld>
            <a:endParaRPr lang="en-US" altLang="ru-RU" sz="1400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21" y="1124744"/>
            <a:ext cx="9919221" cy="30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990600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967113" y="2780928"/>
            <a:ext cx="1872208" cy="432048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272480" y="5805264"/>
            <a:ext cx="1248139" cy="64807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983716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 smtClean="0"/>
              <a:t>Способы предоставления уведомлений об открытии (закрытии, изменении реквизитов) счетов в иностранных банках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B567A1-E03C-4D60-9816-1845914F065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055798"/>
              </p:ext>
            </p:extLst>
          </p:nvPr>
        </p:nvGraphicFramePr>
        <p:xfrm>
          <a:off x="488504" y="1484785"/>
          <a:ext cx="9145016" cy="4672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9088"/>
                <a:gridCol w="4535928"/>
              </a:tblGrid>
              <a:tr h="3723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Юридические лица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Физические лица</a:t>
                      </a:r>
                      <a:endParaRPr lang="ru-RU" dirty="0"/>
                    </a:p>
                  </a:txBody>
                  <a:tcPr/>
                </a:tc>
              </a:tr>
              <a:tr h="1340278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по телекоммуникационным каналам связи.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лично, то есть путем непосредственного предоставления информации в налоговый орган.</a:t>
                      </a:r>
                      <a:endParaRPr lang="ru-RU" sz="2100" dirty="0"/>
                    </a:p>
                  </a:txBody>
                  <a:tcPr/>
                </a:tc>
              </a:tr>
              <a:tr h="958764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через личный кабинет налогоплательщика.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электронной форме через личный кабинет налогоплательщика.</a:t>
                      </a:r>
                      <a:endParaRPr lang="ru-RU" sz="2100" dirty="0" smtClean="0"/>
                    </a:p>
                  </a:txBody>
                  <a:tcPr/>
                </a:tc>
              </a:tr>
              <a:tr h="1027547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по почте заказным письмом с уведомлением о вручении.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по почте заказным письмом с уведомлением о вручении.</a:t>
                      </a:r>
                      <a:endParaRPr lang="ru-RU" sz="2100" dirty="0"/>
                    </a:p>
                  </a:txBody>
                  <a:tcPr/>
                </a:tc>
              </a:tr>
              <a:tr h="909622"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через представителя.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бумажном носителе через представителя.</a:t>
                      </a:r>
                      <a:endParaRPr lang="ru-RU" sz="2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190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20552" y="548680"/>
            <a:ext cx="8568951" cy="129614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3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Резиденты </a:t>
            </a:r>
            <a:r>
              <a:rPr lang="ru-RU" sz="23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обязаны уведомлять налоговые органы по месту своего учета об открытии (закрытии) </a:t>
            </a:r>
            <a:r>
              <a:rPr lang="ru-RU" sz="23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счетов в </a:t>
            </a:r>
            <a:r>
              <a:rPr lang="ru-RU" sz="23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банках и иных организациях финансового рынка, расположенных за пределами территории Российской </a:t>
            </a:r>
            <a:r>
              <a:rPr lang="ru-RU" sz="23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Федерации.</a:t>
            </a:r>
            <a:endParaRPr lang="ru-RU" sz="23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017759" y="6041424"/>
            <a:ext cx="671354" cy="631835"/>
          </a:xfrm>
          <a:prstGeom prst="rect">
            <a:avLst/>
          </a:prstGeom>
        </p:spPr>
        <p:txBody>
          <a:bodyPr lIns="107287" tIns="53643" rIns="107287" bIns="53643">
            <a:normAutofit/>
          </a:bodyPr>
          <a:lstStyle/>
          <a:p>
            <a:pPr algn="ctr"/>
            <a:r>
              <a:rPr lang="en-US" sz="1600" b="1" dirty="0"/>
              <a:t>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512" y="1988840"/>
            <a:ext cx="8568952" cy="45365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512" y="1988840"/>
            <a:ext cx="9073008" cy="33123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2200" dirty="0" smtClean="0"/>
              <a:t>	</a:t>
            </a:r>
            <a:r>
              <a:rPr lang="ru-RU" sz="2500" dirty="0" smtClean="0"/>
              <a:t>- </a:t>
            </a:r>
            <a:r>
              <a:rPr lang="ru-RU" sz="2500" dirty="0"/>
              <a:t>физические лица, являющиеся гражданами Российской </a:t>
            </a:r>
            <a:r>
              <a:rPr lang="ru-RU" sz="2500" dirty="0" smtClean="0"/>
              <a:t>Федерации (в том числе индивидуальные предприниматели);</a:t>
            </a:r>
          </a:p>
          <a:p>
            <a:pPr algn="just"/>
            <a:r>
              <a:rPr lang="ru-RU" sz="2500" dirty="0"/>
              <a:t>	- постоянно проживающие в Российской Федерации на основании вида на </a:t>
            </a:r>
            <a:r>
              <a:rPr lang="ru-RU" sz="2500" dirty="0" smtClean="0"/>
              <a:t>жительство иностранные </a:t>
            </a:r>
            <a:r>
              <a:rPr lang="ru-RU" sz="2500" dirty="0"/>
              <a:t>граждане и лица без </a:t>
            </a:r>
            <a:r>
              <a:rPr lang="ru-RU" sz="2500" dirty="0" smtClean="0"/>
              <a:t>гражданства;</a:t>
            </a:r>
          </a:p>
          <a:p>
            <a:pPr algn="just"/>
            <a:r>
              <a:rPr lang="ru-RU" sz="2500" dirty="0"/>
              <a:t>	</a:t>
            </a:r>
            <a:r>
              <a:rPr lang="ru-RU" sz="2500" dirty="0" smtClean="0"/>
              <a:t>- </a:t>
            </a:r>
            <a:r>
              <a:rPr lang="ru-RU" sz="2500" dirty="0"/>
              <a:t>юридические лица, созданные в соответствии с законодательством Российской </a:t>
            </a:r>
            <a:r>
              <a:rPr lang="ru-RU" sz="2500" dirty="0" smtClean="0"/>
              <a:t>Федерации.</a:t>
            </a:r>
            <a:r>
              <a:rPr lang="ru-RU" sz="2500" dirty="0">
                <a:solidFill>
                  <a:srgbClr val="007635"/>
                </a:solidFill>
              </a:rPr>
              <a:t> 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512" y="5517232"/>
            <a:ext cx="85689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520" y="5301208"/>
            <a:ext cx="8352928" cy="13681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algn="just"/>
            <a:r>
              <a:rPr lang="ru-RU" sz="4800" dirty="0">
                <a:solidFill>
                  <a:srgbClr val="007635"/>
                </a:solidFill>
              </a:rPr>
              <a:t>Исключение: резиденты – физические лица, которые находились за пределами территории </a:t>
            </a:r>
            <a:r>
              <a:rPr lang="ru-RU" sz="4800" dirty="0" smtClean="0">
                <a:solidFill>
                  <a:srgbClr val="007635"/>
                </a:solidFill>
              </a:rPr>
              <a:t>Российской Федерации </a:t>
            </a:r>
            <a:r>
              <a:rPr lang="ru-RU" sz="4800" dirty="0">
                <a:solidFill>
                  <a:srgbClr val="007635"/>
                </a:solidFill>
              </a:rPr>
              <a:t>в </a:t>
            </a:r>
            <a:r>
              <a:rPr lang="ru-RU" sz="4800" dirty="0" smtClean="0">
                <a:solidFill>
                  <a:srgbClr val="007635"/>
                </a:solidFill>
              </a:rPr>
              <a:t>течение </a:t>
            </a:r>
            <a:r>
              <a:rPr lang="ru-RU" sz="4800" dirty="0">
                <a:solidFill>
                  <a:srgbClr val="007635"/>
                </a:solidFill>
              </a:rPr>
              <a:t>календарного </a:t>
            </a:r>
            <a:r>
              <a:rPr lang="ru-RU" sz="4800" dirty="0" smtClean="0">
                <a:solidFill>
                  <a:srgbClr val="007635"/>
                </a:solidFill>
              </a:rPr>
              <a:t>года в совокупности </a:t>
            </a:r>
            <a:r>
              <a:rPr lang="ru-RU" sz="4800" dirty="0">
                <a:solidFill>
                  <a:srgbClr val="007635"/>
                </a:solidFill>
              </a:rPr>
              <a:t>более 183 дней.</a:t>
            </a: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 fontScale="25000" lnSpcReduction="20000"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769" indent="-285681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2722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599810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6899" indent="-228544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3988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076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8165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5253" indent="-228544" defTabSz="95703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ru-RU" sz="2400" dirty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>
                <a:solidFill>
                  <a:prstClr val="white"/>
                </a:solidFill>
                <a:latin typeface="Calibri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654864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</a:rPr>
              <a:t>Предоставление уведомления юридическим лицом 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 smtClean="0">
                <a:solidFill>
                  <a:schemeClr val="bg1"/>
                </a:solidFill>
              </a:rPr>
              <a:t> </a:t>
            </a:r>
            <a:endParaRPr lang="en-US" altLang="ru-RU" sz="14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6D62FD0-23D6-48BC-ADC7-92CD84C7C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75" y="1124745"/>
            <a:ext cx="2172346" cy="1440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D6A94C-8F80-41BD-85AD-BADC79ECBE51}"/>
              </a:ext>
            </a:extLst>
          </p:cNvPr>
          <p:cNvSpPr txBox="1"/>
          <p:nvPr/>
        </p:nvSpPr>
        <p:spPr>
          <a:xfrm>
            <a:off x="3165486" y="1340768"/>
            <a:ext cx="6180002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Юридическое лицо-резидент открыло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19.02.20</a:t>
            </a:r>
            <a:r>
              <a:rPr lang="en-US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2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6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счет (вклад) в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банке,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за пределами территории РФ.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1596D09-CBFE-4588-A4E2-A37C3A1C0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688" y="2374177"/>
            <a:ext cx="1022136" cy="14768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543861-0EBC-4CCF-8944-BBA0047C4E21}"/>
              </a:ext>
            </a:extLst>
          </p:cNvPr>
          <p:cNvSpPr txBox="1"/>
          <p:nvPr/>
        </p:nvSpPr>
        <p:spPr>
          <a:xfrm>
            <a:off x="3165486" y="2374177"/>
            <a:ext cx="5172469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Согласно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ч.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2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ст.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12 Федерального закона от 10.12.2003 № 173-ФЗ срок предоставления уведомления об открытии счета не позднее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19.03.2026.</a:t>
            </a:r>
            <a:endParaRPr lang="ru-RU" sz="2000" dirty="0">
              <a:solidFill>
                <a:srgbClr val="005AA9"/>
              </a:solidFill>
              <a:ea typeface="+mj-ea"/>
              <a:cs typeface="Arial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511D030-0EF7-4126-8E51-18F5466F8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99" y="3429001"/>
            <a:ext cx="2172346" cy="15841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164907" y="3717032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6BE10-44BB-4BC8-9BEF-96F880A9DF1F}"/>
              </a:ext>
            </a:extLst>
          </p:cNvPr>
          <p:cNvSpPr txBox="1"/>
          <p:nvPr/>
        </p:nvSpPr>
        <p:spPr>
          <a:xfrm>
            <a:off x="3080792" y="3717033"/>
            <a:ext cx="5256584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FF0220-20B3-4E4F-A2E5-3912E625B420}"/>
              </a:ext>
            </a:extLst>
          </p:cNvPr>
          <p:cNvSpPr txBox="1"/>
          <p:nvPr/>
        </p:nvSpPr>
        <p:spPr>
          <a:xfrm>
            <a:off x="3224808" y="3645025"/>
            <a:ext cx="5100461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Фактически юридическое лицо-резидент представляет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уведомление 30.03.2026,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то есть </a:t>
            </a: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с нарушением установленного срока на </a:t>
            </a: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11 </a:t>
            </a: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календарных дней.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E8B10B4-2160-4ACC-B7AB-7E98A98D1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1232" y="4879659"/>
            <a:ext cx="2000085" cy="17940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710275" y="5085183"/>
            <a:ext cx="5970917" cy="151216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Административный штраф в соответствии с </a:t>
            </a: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ч. 2 ст. </a:t>
            </a: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15.25 Кодекса </a:t>
            </a: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РФ </a:t>
            </a: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об административных правонарушениях в размере от 50 000 до </a:t>
            </a: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100 </a:t>
            </a:r>
            <a:r>
              <a:rPr lang="ru-RU" sz="2000" dirty="0">
                <a:solidFill>
                  <a:srgbClr val="FF0000"/>
                </a:solidFill>
                <a:ea typeface="+mj-ea"/>
                <a:cs typeface="Arial" pitchFamily="34" charset="0"/>
              </a:rPr>
              <a:t>000 рублей.</a:t>
            </a: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>
                <a:solidFill>
                  <a:prstClr val="white"/>
                </a:solidFill>
                <a:latin typeface="Calibri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522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</a:rPr>
              <a:t>Предоставление уведомления физическим лицом 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D6A94C-8F80-41BD-85AD-BADC79ECBE51}"/>
              </a:ext>
            </a:extLst>
          </p:cNvPr>
          <p:cNvSpPr txBox="1"/>
          <p:nvPr/>
        </p:nvSpPr>
        <p:spPr>
          <a:xfrm>
            <a:off x="3224808" y="1340768"/>
            <a:ext cx="6120680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543861-0EBC-4CCF-8944-BBA0047C4E21}"/>
              </a:ext>
            </a:extLst>
          </p:cNvPr>
          <p:cNvSpPr txBox="1"/>
          <p:nvPr/>
        </p:nvSpPr>
        <p:spPr>
          <a:xfrm>
            <a:off x="3164907" y="2564904"/>
            <a:ext cx="5172469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sz="1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164907" y="3717032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6BE10-44BB-4BC8-9BEF-96F880A9DF1F}"/>
              </a:ext>
            </a:extLst>
          </p:cNvPr>
          <p:cNvSpPr txBox="1"/>
          <p:nvPr/>
        </p:nvSpPr>
        <p:spPr>
          <a:xfrm>
            <a:off x="3080792" y="3717033"/>
            <a:ext cx="5256584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9FF0220-20B3-4E4F-A2E5-3912E625B420}"/>
              </a:ext>
            </a:extLst>
          </p:cNvPr>
          <p:cNvSpPr txBox="1"/>
          <p:nvPr/>
        </p:nvSpPr>
        <p:spPr>
          <a:xfrm>
            <a:off x="3265503" y="3217662"/>
            <a:ext cx="5100461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sz="1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488504" y="4493337"/>
            <a:ext cx="6768751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3E1C"/>
                </a:solidFill>
              </a:rPr>
              <a:t>В соответствии с п. 8 ст.  12 Федерального закона 173-ФЗ требования к порядку открытия счетов </a:t>
            </a:r>
            <a:r>
              <a:rPr lang="ru-RU" sz="2000" dirty="0" smtClean="0">
                <a:solidFill>
                  <a:srgbClr val="003E1C"/>
                </a:solidFill>
              </a:rPr>
              <a:t>в банках, расположенных за </a:t>
            </a:r>
            <a:r>
              <a:rPr lang="ru-RU" sz="2000" dirty="0">
                <a:solidFill>
                  <a:srgbClr val="003E1C"/>
                </a:solidFill>
              </a:rPr>
              <a:t>пределами территории </a:t>
            </a:r>
            <a:r>
              <a:rPr lang="ru-RU" sz="2000" dirty="0" smtClean="0">
                <a:solidFill>
                  <a:srgbClr val="003E1C"/>
                </a:solidFill>
              </a:rPr>
              <a:t>РФ, не </a:t>
            </a:r>
            <a:r>
              <a:rPr lang="ru-RU" sz="2000" dirty="0">
                <a:solidFill>
                  <a:srgbClr val="003E1C"/>
                </a:solidFill>
              </a:rPr>
              <a:t>применяются к физическим лицам - резидентам, срок пребывания которых за пределами территории </a:t>
            </a:r>
            <a:r>
              <a:rPr lang="ru-RU" sz="2000" dirty="0" smtClean="0">
                <a:solidFill>
                  <a:srgbClr val="003E1C"/>
                </a:solidFill>
              </a:rPr>
              <a:t>РФ </a:t>
            </a:r>
            <a:r>
              <a:rPr lang="ru-RU" sz="2000" dirty="0">
                <a:solidFill>
                  <a:srgbClr val="003E1C"/>
                </a:solidFill>
              </a:rPr>
              <a:t>в </a:t>
            </a:r>
            <a:r>
              <a:rPr lang="ru-RU" sz="2000" dirty="0" smtClean="0">
                <a:solidFill>
                  <a:srgbClr val="003E1C"/>
                </a:solidFill>
              </a:rPr>
              <a:t>течение </a:t>
            </a:r>
            <a:r>
              <a:rPr lang="ru-RU" sz="2000" dirty="0">
                <a:solidFill>
                  <a:srgbClr val="003E1C"/>
                </a:solidFill>
              </a:rPr>
              <a:t>календарного года в совокупности составит более 183 дней.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EAAD0B-3194-4985-A694-1C8E02B08ADA}"/>
              </a:ext>
            </a:extLst>
          </p:cNvPr>
          <p:cNvSpPr txBox="1"/>
          <p:nvPr/>
        </p:nvSpPr>
        <p:spPr>
          <a:xfrm>
            <a:off x="617843" y="1340768"/>
            <a:ext cx="8309313" cy="130048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     Физическое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лицо – резидент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01.02.2020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уезжает на 4 года на обучение в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Республику Беларусь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и проживает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за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пределами территории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РФ в совокупности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не менее 9 месяцев (270 дней).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54DDF84-EDCF-4EBF-A840-0FE65E044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26" y="2924944"/>
            <a:ext cx="2265097" cy="13681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8A731D1-E77E-4216-B9A8-A7AC2EF3737A}"/>
              </a:ext>
            </a:extLst>
          </p:cNvPr>
          <p:cNvSpPr txBox="1"/>
          <p:nvPr/>
        </p:nvSpPr>
        <p:spPr>
          <a:xfrm>
            <a:off x="3377896" y="2988196"/>
            <a:ext cx="4988068" cy="9361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</a:rPr>
              <a:t>Физическое лицо-резидент открыло </a:t>
            </a:r>
            <a:r>
              <a:rPr lang="ru-RU" sz="2000" dirty="0" smtClean="0">
                <a:solidFill>
                  <a:srgbClr val="005AA9"/>
                </a:solidFill>
              </a:rPr>
              <a:t>25.03.2022 </a:t>
            </a:r>
            <a:r>
              <a:rPr lang="ru-RU" sz="2000" dirty="0">
                <a:solidFill>
                  <a:srgbClr val="005AA9"/>
                </a:solidFill>
              </a:rPr>
              <a:t>счет (вклад) в </a:t>
            </a:r>
            <a:r>
              <a:rPr lang="ru-RU" sz="2000" dirty="0" smtClean="0">
                <a:solidFill>
                  <a:srgbClr val="005AA9"/>
                </a:solidFill>
              </a:rPr>
              <a:t>банке, расположенном за </a:t>
            </a:r>
            <a:r>
              <a:rPr lang="ru-RU" sz="2000" dirty="0">
                <a:solidFill>
                  <a:srgbClr val="005AA9"/>
                </a:solidFill>
              </a:rPr>
              <a:t>пределами территории РФ.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533C5774-6AA9-455D-A565-AAEEF7B2AB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7112" y="4352286"/>
            <a:ext cx="1542905" cy="2229283"/>
          </a:xfrm>
          <a:prstGeom prst="rect">
            <a:avLst/>
          </a:prstGeom>
        </p:spPr>
      </p:pic>
      <p:sp>
        <p:nvSpPr>
          <p:cNvPr id="16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 smtClean="0">
                <a:solidFill>
                  <a:prstClr val="white"/>
                </a:solidFill>
                <a:latin typeface="Calibri"/>
              </a:rPr>
              <a:t>8</a:t>
            </a:r>
            <a:endParaRPr lang="ru-RU" altLang="ru-RU" sz="96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812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/>
          </p:cNvSpPr>
          <p:nvPr>
            <p:ph type="title" idx="4294967295"/>
          </p:nvPr>
        </p:nvSpPr>
        <p:spPr>
          <a:xfrm>
            <a:off x="710275" y="548680"/>
            <a:ext cx="8858646" cy="792088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sz="2400" dirty="0">
                <a:solidFill>
                  <a:srgbClr val="0070C0"/>
                </a:solidFill>
              </a:rPr>
              <a:t>Предоставление уведомления физическим лицом </a:t>
            </a:r>
            <a:br>
              <a:rPr lang="ru-RU" sz="2400" dirty="0">
                <a:solidFill>
                  <a:srgbClr val="0070C0"/>
                </a:solidFill>
              </a:rPr>
            </a:br>
            <a:r>
              <a:rPr lang="ru-RU" sz="2400" dirty="0">
                <a:solidFill>
                  <a:srgbClr val="0070C0"/>
                </a:solidFill>
              </a:rPr>
              <a:t>(Пример)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altLang="ru-RU" sz="2300" dirty="0">
              <a:latin typeface="Tw Cen MT" pitchFamily="34" charset="0"/>
            </a:endParaRPr>
          </a:p>
        </p:txBody>
      </p:sp>
      <p:sp>
        <p:nvSpPr>
          <p:cNvPr id="207875" name="Номер слайда 1"/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19089">
              <a:defRPr sz="1900">
                <a:solidFill>
                  <a:srgbClr val="005AA9"/>
                </a:solidFill>
                <a:latin typeface="Tw Cen MT" pitchFamily="34" charset="0"/>
              </a:defRPr>
            </a:lvl1pPr>
            <a:lvl2pPr marL="871703" indent="-335270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2pPr>
            <a:lvl3pPr marL="1341082" indent="-268216" defTabSz="419089">
              <a:defRPr sz="1300">
                <a:solidFill>
                  <a:srgbClr val="504F53"/>
                </a:solidFill>
                <a:latin typeface="Tw Cen MT" pitchFamily="34" charset="0"/>
              </a:defRPr>
            </a:lvl3pPr>
            <a:lvl4pPr indent="-268216" defTabSz="419089">
              <a:defRPr sz="800">
                <a:solidFill>
                  <a:srgbClr val="504F53"/>
                </a:solidFill>
                <a:latin typeface="Tw Cen MT" pitchFamily="34" charset="0"/>
              </a:defRPr>
            </a:lvl4pPr>
            <a:lvl5pPr marL="2413947" indent="-268216" defTabSz="419089">
              <a:defRPr sz="700">
                <a:solidFill>
                  <a:srgbClr val="8D8C90"/>
                </a:solidFill>
                <a:latin typeface="Tw Cen MT" pitchFamily="34" charset="0"/>
              </a:defRPr>
            </a:lvl5pPr>
            <a:lvl6pPr marL="2950380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6pPr>
            <a:lvl7pPr marL="3486813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7pPr>
            <a:lvl8pPr marL="4023246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8pPr>
            <a:lvl9pPr marL="4559678" indent="-268216" defTabSz="419089" eaLnBrk="0" fontAlgn="base" hangingPunct="0">
              <a:lnSpc>
                <a:spcPts val="954"/>
              </a:lnSpc>
              <a:spcBef>
                <a:spcPts val="205"/>
              </a:spcBef>
              <a:spcAft>
                <a:spcPct val="0"/>
              </a:spcAft>
              <a:buChar char="»"/>
              <a:defRPr sz="700">
                <a:solidFill>
                  <a:srgbClr val="8D8C90"/>
                </a:solidFill>
                <a:latin typeface="Tw Cen MT" pitchFamily="34" charset="0"/>
              </a:defRPr>
            </a:lvl9pPr>
          </a:lstStyle>
          <a:p>
            <a:r>
              <a:rPr lang="en-US" altLang="ru-RU" sz="1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D6A94C-8F80-41BD-85AD-BADC79ECBE51}"/>
              </a:ext>
            </a:extLst>
          </p:cNvPr>
          <p:cNvSpPr txBox="1"/>
          <p:nvPr/>
        </p:nvSpPr>
        <p:spPr>
          <a:xfrm>
            <a:off x="3224808" y="1340768"/>
            <a:ext cx="6120680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7A57049-0169-41E8-87FA-C7C5F6AE23EC}"/>
              </a:ext>
            </a:extLst>
          </p:cNvPr>
          <p:cNvSpPr txBox="1"/>
          <p:nvPr/>
        </p:nvSpPr>
        <p:spPr>
          <a:xfrm>
            <a:off x="3164907" y="3717032"/>
            <a:ext cx="5100461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506BE10-44BB-4BC8-9BEF-96F880A9DF1F}"/>
              </a:ext>
            </a:extLst>
          </p:cNvPr>
          <p:cNvSpPr txBox="1"/>
          <p:nvPr/>
        </p:nvSpPr>
        <p:spPr>
          <a:xfrm>
            <a:off x="3080792" y="3717033"/>
            <a:ext cx="5256584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5177A38-7837-4ADA-82C5-55E67F670DFD}"/>
              </a:ext>
            </a:extLst>
          </p:cNvPr>
          <p:cNvSpPr txBox="1"/>
          <p:nvPr/>
        </p:nvSpPr>
        <p:spPr>
          <a:xfrm>
            <a:off x="848544" y="4797153"/>
            <a:ext cx="5663665" cy="20162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FE929A2-FE18-402E-9B61-4A7D1D552D83}"/>
              </a:ext>
            </a:extLst>
          </p:cNvPr>
          <p:cNvSpPr txBox="1"/>
          <p:nvPr/>
        </p:nvSpPr>
        <p:spPr>
          <a:xfrm>
            <a:off x="710275" y="4797152"/>
            <a:ext cx="5970917" cy="194855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8A731D1-E77E-4216-B9A8-A7AC2EF3737A}"/>
              </a:ext>
            </a:extLst>
          </p:cNvPr>
          <p:cNvSpPr txBox="1"/>
          <p:nvPr/>
        </p:nvSpPr>
        <p:spPr>
          <a:xfrm>
            <a:off x="3462011" y="3179318"/>
            <a:ext cx="4988068" cy="9361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endParaRPr lang="ru-RU" sz="4800" b="1" dirty="0">
              <a:solidFill>
                <a:srgbClr val="005AA9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7E58349-3E0E-4E6D-9E8D-4937C678E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82" y="1278721"/>
            <a:ext cx="2481725" cy="15010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5C6469A-EF94-47A1-89E6-BBB666D4641E}"/>
              </a:ext>
            </a:extLst>
          </p:cNvPr>
          <p:cNvSpPr txBox="1"/>
          <p:nvPr/>
        </p:nvSpPr>
        <p:spPr>
          <a:xfrm>
            <a:off x="3368825" y="1340768"/>
            <a:ext cx="6120680" cy="14389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Завершив обучение, резидент возвращается на территорию РФ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01.03.2024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и до конца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2024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года с территории РФ не уезжает. Срок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пребывания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за пределами территории РФ в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2024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году составил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59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дней, т.е. менее 183 дней.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3A1F1C1A-BAD9-4C37-9DB9-883AED6FB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688" y="3109122"/>
            <a:ext cx="1022136" cy="161602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AFC6EBA-B3B8-4707-B70A-E9C2CC73CE54}"/>
              </a:ext>
            </a:extLst>
          </p:cNvPr>
          <p:cNvSpPr txBox="1"/>
          <p:nvPr/>
        </p:nvSpPr>
        <p:spPr>
          <a:xfrm>
            <a:off x="488504" y="2992613"/>
            <a:ext cx="7853063" cy="213798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В соответствии с п. 8 ст.  12 Федерального закона 173-ФЗ резидент обязан уведомить налоговые органы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об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открытии своих счетов за пределами территории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РФ,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в срок до </a:t>
            </a:r>
            <a:r>
              <a:rPr lang="ru-RU" sz="2000" dirty="0" smtClean="0">
                <a:solidFill>
                  <a:srgbClr val="005AA9"/>
                </a:solidFill>
                <a:ea typeface="+mj-ea"/>
                <a:cs typeface="Arial" pitchFamily="34" charset="0"/>
              </a:rPr>
              <a:t>01.06.2025. </a:t>
            </a:r>
            <a:r>
              <a:rPr lang="ru-RU" sz="2000" dirty="0">
                <a:solidFill>
                  <a:srgbClr val="005AA9"/>
                </a:solidFill>
                <a:ea typeface="+mj-ea"/>
                <a:cs typeface="Arial" pitchFamily="34" charset="0"/>
              </a:rPr>
              <a:t>Однако физическое лицо-резидент уведомление об открытие счета в налоговый орган не предоставил.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31700C4-E617-400C-9D88-0C300A244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256" y="5130600"/>
            <a:ext cx="1640045" cy="14710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7A4978B-5EBA-4293-86DE-D9C5970F6C37}"/>
              </a:ext>
            </a:extLst>
          </p:cNvPr>
          <p:cNvSpPr txBox="1"/>
          <p:nvPr/>
        </p:nvSpPr>
        <p:spPr>
          <a:xfrm>
            <a:off x="560512" y="4949552"/>
            <a:ext cx="6408712" cy="165213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2200" dirty="0">
                <a:solidFill>
                  <a:srgbClr val="FF0000"/>
                </a:solidFill>
                <a:ea typeface="+mj-ea"/>
                <a:cs typeface="Arial" pitchFamily="34" charset="0"/>
              </a:rPr>
              <a:t>Административный штраф в соответствии с </a:t>
            </a:r>
            <a:r>
              <a:rPr lang="ru-RU" sz="22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</a:br>
            <a:r>
              <a:rPr lang="ru-RU" sz="22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ч. </a:t>
            </a:r>
            <a:r>
              <a:rPr lang="ru-RU" sz="2200" dirty="0">
                <a:solidFill>
                  <a:srgbClr val="FF0000"/>
                </a:solidFill>
                <a:ea typeface="+mj-ea"/>
                <a:cs typeface="Arial" pitchFamily="34" charset="0"/>
              </a:rPr>
              <a:t>2.1 </a:t>
            </a:r>
            <a:r>
              <a:rPr lang="ru-RU" sz="22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ст. 15.25 КоАП РФ </a:t>
            </a:r>
            <a:r>
              <a:rPr lang="ru-RU" sz="2200" dirty="0">
                <a:solidFill>
                  <a:srgbClr val="FF0000"/>
                </a:solidFill>
                <a:ea typeface="+mj-ea"/>
                <a:cs typeface="Arial" pitchFamily="34" charset="0"/>
              </a:rPr>
              <a:t>от 4 000 до 5 000 </a:t>
            </a:r>
            <a:r>
              <a:rPr lang="ru-RU" sz="2200" dirty="0" smtClean="0">
                <a:solidFill>
                  <a:srgbClr val="FF0000"/>
                </a:solidFill>
                <a:ea typeface="+mj-ea"/>
                <a:cs typeface="Arial" pitchFamily="34" charset="0"/>
              </a:rPr>
              <a:t>руб.</a:t>
            </a:r>
            <a:endParaRPr lang="ru-RU" sz="2200" dirty="0">
              <a:solidFill>
                <a:srgbClr val="FF0000"/>
              </a:solidFill>
              <a:ea typeface="+mj-ea"/>
              <a:cs typeface="Arial" pitchFamily="34" charset="0"/>
            </a:endParaRPr>
          </a:p>
        </p:txBody>
      </p:sp>
      <p:sp>
        <p:nvSpPr>
          <p:cNvPr id="16" name="Номер слайда 3"/>
          <p:cNvSpPr txBox="1">
            <a:spLocks/>
          </p:cNvSpPr>
          <p:nvPr/>
        </p:nvSpPr>
        <p:spPr bwMode="auto">
          <a:xfrm>
            <a:off x="9088756" y="6106739"/>
            <a:ext cx="533646" cy="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0" rIns="91417" bIns="4571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ru-RU"/>
            </a:defPPr>
            <a:lvl1pPr algn="ctr" defTabSz="957665" rtl="0" eaLnBrk="0" fontAlgn="auto" hangingPunct="0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769" indent="-285681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2722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599810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6899" indent="-228544" algn="l" defTabSz="957603" rtl="0" eaLnBrk="0" fontAlgn="base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3988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076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8165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5253" indent="-228544" algn="l" defTabSz="957030" rtl="0" eaLnBrk="0" fontAlgn="base" latinLnBrk="0" hangingPunct="0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endParaRPr lang="en-US" altLang="ru-RU" sz="2400" dirty="0" smtClean="0">
              <a:solidFill>
                <a:prstClr val="white"/>
              </a:solidFill>
              <a:latin typeface="Calibri"/>
            </a:endParaRPr>
          </a:p>
          <a:p>
            <a:pPr eaLnBrk="1" hangingPunct="1"/>
            <a:r>
              <a:rPr lang="ru-RU" altLang="ru-RU" sz="9600" dirty="0">
                <a:solidFill>
                  <a:prstClr val="white"/>
                </a:solidFill>
                <a:latin typeface="Calibri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1368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46243</TotalTime>
  <Words>1272</Words>
  <Application>Microsoft Office PowerPoint</Application>
  <PresentationFormat>Лист A4 (210x297 мм)</PresentationFormat>
  <Paragraphs>147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Ppt0000003</vt:lpstr>
      <vt:lpstr>Презентация PowerPoint</vt:lpstr>
      <vt:lpstr>Постановление Правительства Российской Федерации от 30.09.2004 № 506 пп. 5.1.5.  ФНС России осуществляет контроль за:</vt:lpstr>
      <vt:lpstr>Тема 1: Порядок уведомления налоговых органов об открытии, закрытии, изменения реквизитов счетов в банках и иных организациях финансового рынка,  расположенных за пределами территории Российской Федерации </vt:lpstr>
      <vt:lpstr>Расположение на сайте ФНС России раздела «Валютный контроль» (www.nalog.gov.ru) </vt:lpstr>
      <vt:lpstr>Способы предоставления уведомлений об открытии (закрытии, изменении реквизитов) счетов в иностранных банках</vt:lpstr>
      <vt:lpstr>Резиденты обязаны уведомлять налоговые органы по месту своего учета об открытии (закрытии) счетов в банках и иных организациях финансового рынка, расположенных за пределами территории Российской Федерации.</vt:lpstr>
      <vt:lpstr>Предоставление уведомления юридическим лицом  (Пример) </vt:lpstr>
      <vt:lpstr>Предоставление уведомления физическим лицом  (Пример) </vt:lpstr>
      <vt:lpstr>Предоставление уведомления физическим лицом  (Пример) </vt:lpstr>
      <vt:lpstr>Тема 2: Порядок предоставления отчетов о движении денежных средств по счетам, открытым в банках и иных организациях финансового рынка, расположенных за пределами территории Российской Федерации</vt:lpstr>
      <vt:lpstr>Способы предоставления отчетов о движении средств по счетам, открытым в иностранных банках.</vt:lpstr>
      <vt:lpstr>Постановление Правительства Российской Федерации от 12.12.2015 № 1365 «О порядке предоставления физическими лицами – резидентами налоговым органам отчетов о движении средств по счетам (вкладам) в банках, открытых за пределами территории Российской Федерации»</vt:lpstr>
      <vt:lpstr>Постановление Правительства Российской Федерации от 28.12.2005 № 819 «Об утверждении правил предоставления резидентами налоговым органам отчетов о движении средств по счетам (вкладам), открытых в банках за пределами территории Российской Федерации»</vt:lpstr>
      <vt:lpstr>Предоставление отчетов юридическим лицом  (Пример) </vt:lpstr>
      <vt:lpstr>Предоставление отчетов юридическим лицом  (Пример) </vt:lpstr>
      <vt:lpstr>Тема 3: Совершение незаконных валютных операций.</vt:lpstr>
      <vt:lpstr>Основные операции по зачислению средств  на иностранные счета, предусмотренные ст. 12 и ст. 14 Федерального закона от 10.12.2003 № 173-ФЗ «О валютном регулировании и валютном контроле»  </vt:lpstr>
      <vt:lpstr>Незаконная валютная операция (Пример) </vt:lpstr>
      <vt:lpstr>Спасибо за внимание! </vt:lpstr>
    </vt:vector>
  </TitlesOfParts>
  <Company>UFNS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Ерошкин Сергей Игоревич</cp:lastModifiedBy>
  <cp:revision>1102</cp:revision>
  <cp:lastPrinted>2018-06-13T14:55:16Z</cp:lastPrinted>
  <dcterms:created xsi:type="dcterms:W3CDTF">2013-03-20T12:46:48Z</dcterms:created>
  <dcterms:modified xsi:type="dcterms:W3CDTF">2026-05-27T03:57:52Z</dcterms:modified>
</cp:coreProperties>
</file>